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92" r:id="rId2"/>
    <p:sldId id="390" r:id="rId3"/>
    <p:sldId id="395" r:id="rId4"/>
    <p:sldId id="397" r:id="rId5"/>
    <p:sldId id="396" r:id="rId6"/>
    <p:sldId id="365" r:id="rId7"/>
    <p:sldId id="382" r:id="rId8"/>
    <p:sldId id="393" r:id="rId9"/>
    <p:sldId id="375" r:id="rId10"/>
    <p:sldId id="364" r:id="rId11"/>
    <p:sldId id="356" r:id="rId12"/>
    <p:sldId id="388" r:id="rId13"/>
    <p:sldId id="394" r:id="rId14"/>
  </p:sldIdLst>
  <p:sldSz cx="9144000" cy="51450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37" autoAdjust="0"/>
    <p:restoredTop sz="94643"/>
  </p:normalViewPr>
  <p:slideViewPr>
    <p:cSldViewPr>
      <p:cViewPr>
        <p:scale>
          <a:sx n="150" d="100"/>
          <a:sy n="150" d="100"/>
        </p:scale>
        <p:origin x="440" y="320"/>
      </p:cViewPr>
      <p:guideLst>
        <p:guide orient="horz" pos="162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31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9F8513-A743-4602-9E9F-CEEE9A802B5E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1102C-FAD4-459D-8C7A-106E6431C5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451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1102C-FAD4-459D-8C7A-106E6431C5A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045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03885-BE8B-41DA-867E-71767820FE02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069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4A80D4-82C9-4B39-B737-CCAF96AB7DB7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068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85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651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1102C-FAD4-459D-8C7A-106E6431C5A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492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2017/8/11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2017/8/11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2017/8/11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2017/8/11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Defaul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208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20DD7-6358-4E35-981D-64C57D7D925A}" type="datetimeFigureOut">
              <a:rPr lang="zh-CN" altLang="en-US" smtClean="0"/>
              <a:t>2017/8/11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67DBE-345A-4DFC-A5AF-A1AA18485C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62" r:id="rId3"/>
    <p:sldLayoutId id="2147483663" r:id="rId4"/>
    <p:sldLayoutId id="2147483664" r:id="rId5"/>
    <p:sldLayoutId id="2147483665" r:id="rId6"/>
    <p:sldLayoutId id="2147483674" r:id="rId7"/>
  </p:sldLayoutIdLst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="" xmlns:a16="http://schemas.microsoft.com/office/drawing/2014/main" id="{E765DB4D-7E71-441F-BC0F-915C46A69D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924" y="0"/>
            <a:ext cx="5145088" cy="514508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A7EEBD66-2460-4B2B-BC36-C652B3F235AA}"/>
              </a:ext>
            </a:extLst>
          </p:cNvPr>
          <p:cNvSpPr txBox="1"/>
          <p:nvPr/>
        </p:nvSpPr>
        <p:spPr>
          <a:xfrm>
            <a:off x="503548" y="2788568"/>
            <a:ext cx="3368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2">
                    <a:lumMod val="75000"/>
                  </a:schemeClr>
                </a:solidFill>
              </a:rPr>
              <a:t>矢量切片</a:t>
            </a:r>
            <a:r>
              <a:rPr lang="en-US" altLang="zh-CN" sz="3200" b="1" dirty="0">
                <a:solidFill>
                  <a:schemeClr val="accent2">
                    <a:lumMod val="75000"/>
                  </a:schemeClr>
                </a:solidFill>
              </a:rPr>
              <a:t>&amp;</a:t>
            </a:r>
            <a:r>
              <a:rPr lang="zh-CN" altLang="en-US" sz="3200" b="1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sz="3200" b="1" dirty="0" smtClean="0">
                <a:solidFill>
                  <a:schemeClr val="accent2">
                    <a:lumMod val="75000"/>
                  </a:schemeClr>
                </a:solidFill>
              </a:rPr>
              <a:t>MMPK</a:t>
            </a:r>
            <a:endParaRPr lang="zh-CN" altLang="en-US" sz="3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矩形 1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>
            <a:extLst>
              <a:ext uri="{FF2B5EF4-FFF2-40B4-BE49-F238E27FC236}">
                <a16:creationId xmlns="" xmlns:a16="http://schemas.microsoft.com/office/drawing/2014/main" id="{F26AF7D4-3CEE-460F-B923-3447F3DA9AAE}"/>
              </a:ext>
            </a:extLst>
          </p:cNvPr>
          <p:cNvSpPr/>
          <p:nvPr/>
        </p:nvSpPr>
        <p:spPr>
          <a:xfrm>
            <a:off x="503548" y="3591672"/>
            <a:ext cx="475252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基于</a:t>
            </a:r>
            <a:r>
              <a:rPr lang="en-US" altLang="zh-CN" sz="10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ArcGIS</a:t>
            </a:r>
            <a:r>
              <a:rPr lang="zh-CN" altLang="en-US" sz="10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sz="10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iOS</a:t>
            </a:r>
            <a:r>
              <a:rPr lang="zh-CN" altLang="en-US" sz="10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sz="10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SDK</a:t>
            </a:r>
            <a:r>
              <a:rPr lang="zh-CN" altLang="en-US" sz="10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sz="10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v100.1</a:t>
            </a:r>
            <a:r>
              <a:rPr lang="zh-CN" altLang="en-US" sz="10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的新特性</a:t>
            </a:r>
            <a:endParaRPr lang="zh-CN" altLang="en-US" sz="105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10024" y="4098357"/>
            <a:ext cx="811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 smtClean="0"/>
              <a:t>2017.8.10</a:t>
            </a:r>
            <a:endParaRPr kumimoji="1" lang="zh-CN" altLang="en-US" sz="1200" dirty="0"/>
          </a:p>
        </p:txBody>
      </p:sp>
      <p:sp>
        <p:nvSpPr>
          <p:cNvPr id="4" name="文本框 3"/>
          <p:cNvSpPr txBox="1"/>
          <p:nvPr/>
        </p:nvSpPr>
        <p:spPr>
          <a:xfrm>
            <a:off x="682315" y="4110617"/>
            <a:ext cx="5277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000" dirty="0" smtClean="0"/>
              <a:t>汪   洋</a:t>
            </a:r>
            <a:endParaRPr kumimoji="1"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6493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8"/>
          <p:cNvGrpSpPr/>
          <p:nvPr/>
        </p:nvGrpSpPr>
        <p:grpSpPr>
          <a:xfrm>
            <a:off x="1539090" y="2145626"/>
            <a:ext cx="1511121" cy="1512931"/>
            <a:chOff x="2100442" y="2703636"/>
            <a:chExt cx="2379753" cy="2382151"/>
          </a:xfrm>
          <a:solidFill>
            <a:schemeClr val="accent3"/>
          </a:solidFill>
        </p:grpSpPr>
        <p:sp>
          <p:nvSpPr>
            <p:cNvPr id="50" name="Block Arc 49"/>
            <p:cNvSpPr/>
            <p:nvPr/>
          </p:nvSpPr>
          <p:spPr>
            <a:xfrm flipH="1">
              <a:off x="2100442" y="2706034"/>
              <a:ext cx="2379753" cy="2379753"/>
            </a:xfrm>
            <a:prstGeom prst="blockArc">
              <a:avLst>
                <a:gd name="adj1" fmla="val 1507847"/>
                <a:gd name="adj2" fmla="val 16214381"/>
                <a:gd name="adj3" fmla="val 167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endParaRPr lang="en-US" sz="11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3092477" y="2703636"/>
              <a:ext cx="400383" cy="40038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lvl="0" algn="ctr">
                <a:lnSpc>
                  <a:spcPct val="120000"/>
                </a:lnSpc>
              </a:pPr>
              <a:r>
                <a:rPr lang="en-AU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  <a:endParaRPr lang="en-US" sz="1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51"/>
          <p:cNvGrpSpPr/>
          <p:nvPr/>
        </p:nvGrpSpPr>
        <p:grpSpPr>
          <a:xfrm>
            <a:off x="1812689" y="2420800"/>
            <a:ext cx="963921" cy="964105"/>
            <a:chOff x="2531315" y="3136907"/>
            <a:chExt cx="1518008" cy="1518008"/>
          </a:xfrm>
          <a:solidFill>
            <a:schemeClr val="accent4"/>
          </a:solidFill>
        </p:grpSpPr>
        <p:sp>
          <p:nvSpPr>
            <p:cNvPr id="53" name="Block Arc 52"/>
            <p:cNvSpPr/>
            <p:nvPr/>
          </p:nvSpPr>
          <p:spPr>
            <a:xfrm flipH="1">
              <a:off x="2531315" y="3136907"/>
              <a:ext cx="1518008" cy="1518008"/>
            </a:xfrm>
            <a:prstGeom prst="blockArc">
              <a:avLst>
                <a:gd name="adj1" fmla="val 3403980"/>
                <a:gd name="adj2" fmla="val 16177562"/>
                <a:gd name="adj3" fmla="val 2640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endParaRPr lang="en-US" sz="11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3092477" y="3136907"/>
              <a:ext cx="400383" cy="40038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0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</a:t>
              </a:r>
            </a:p>
          </p:txBody>
        </p:sp>
      </p:grpSp>
      <p:grpSp>
        <p:nvGrpSpPr>
          <p:cNvPr id="4" name="Group 54"/>
          <p:cNvGrpSpPr/>
          <p:nvPr/>
        </p:nvGrpSpPr>
        <p:grpSpPr>
          <a:xfrm>
            <a:off x="1263966" y="1870451"/>
            <a:ext cx="2061366" cy="2063283"/>
            <a:chOff x="1667173" y="2270364"/>
            <a:chExt cx="3246294" cy="3248695"/>
          </a:xfrm>
          <a:solidFill>
            <a:schemeClr val="accent2"/>
          </a:solidFill>
        </p:grpSpPr>
        <p:sp>
          <p:nvSpPr>
            <p:cNvPr id="56" name="Block Arc 55"/>
            <p:cNvSpPr/>
            <p:nvPr/>
          </p:nvSpPr>
          <p:spPr>
            <a:xfrm flipH="1">
              <a:off x="1667173" y="2272765"/>
              <a:ext cx="3246294" cy="3246294"/>
            </a:xfrm>
            <a:prstGeom prst="blockArc">
              <a:avLst>
                <a:gd name="adj1" fmla="val 20754075"/>
                <a:gd name="adj2" fmla="val 16203514"/>
                <a:gd name="adj3" fmla="val 1231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endParaRPr lang="en-US" sz="11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3092477" y="2270364"/>
              <a:ext cx="400383" cy="40038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AU" sz="10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lang="en-US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57"/>
          <p:cNvGrpSpPr/>
          <p:nvPr/>
        </p:nvGrpSpPr>
        <p:grpSpPr>
          <a:xfrm>
            <a:off x="991127" y="1599082"/>
            <a:ext cx="2607046" cy="2607541"/>
            <a:chOff x="1237496" y="1843088"/>
            <a:chExt cx="4105646" cy="4105646"/>
          </a:xfrm>
          <a:solidFill>
            <a:srgbClr val="118CE7"/>
          </a:solidFill>
        </p:grpSpPr>
        <p:sp>
          <p:nvSpPr>
            <p:cNvPr id="59" name="Block Arc 58"/>
            <p:cNvSpPr/>
            <p:nvPr/>
          </p:nvSpPr>
          <p:spPr>
            <a:xfrm flipH="1">
              <a:off x="1237496" y="1843088"/>
              <a:ext cx="4105646" cy="4105646"/>
            </a:xfrm>
            <a:prstGeom prst="blockArc">
              <a:avLst>
                <a:gd name="adj1" fmla="val 19362231"/>
                <a:gd name="adj2" fmla="val 16212586"/>
                <a:gd name="adj3" fmla="val 987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endParaRPr lang="en-US" sz="11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3092477" y="1843088"/>
              <a:ext cx="400383" cy="40038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AU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63" name="Oval 62"/>
          <p:cNvSpPr/>
          <p:nvPr/>
        </p:nvSpPr>
        <p:spPr>
          <a:xfrm>
            <a:off x="4197368" y="1599082"/>
            <a:ext cx="371969" cy="3720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AU" sz="1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64" name="Text Placeholder 33"/>
          <p:cNvSpPr txBox="1">
            <a:spLocks/>
          </p:cNvSpPr>
          <p:nvPr/>
        </p:nvSpPr>
        <p:spPr>
          <a:xfrm>
            <a:off x="4660979" y="1580806"/>
            <a:ext cx="1315177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底图</a:t>
            </a: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加载</a:t>
            </a:r>
            <a:r>
              <a:rPr lang="en-US" altLang="zh-CN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,</a:t>
            </a: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业务图层加载</a:t>
            </a:r>
            <a:endParaRPr lang="en-AU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202153" y="2222600"/>
            <a:ext cx="371969" cy="3720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AU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sz="1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Text Placeholder 33"/>
          <p:cNvSpPr txBox="1">
            <a:spLocks/>
          </p:cNvSpPr>
          <p:nvPr/>
        </p:nvSpPr>
        <p:spPr>
          <a:xfrm>
            <a:off x="4660979" y="2179867"/>
            <a:ext cx="750088" cy="18463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搜索查询</a:t>
            </a:r>
            <a:endParaRPr lang="en-AU" altLang="zh-CN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4197367" y="2828329"/>
            <a:ext cx="371969" cy="3720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120000"/>
              </a:lnSpc>
            </a:pPr>
            <a:r>
              <a:rPr lang="en-AU" sz="1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sz="10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Text Placeholder 33"/>
          <p:cNvSpPr txBox="1">
            <a:spLocks/>
          </p:cNvSpPr>
          <p:nvPr/>
        </p:nvSpPr>
        <p:spPr>
          <a:xfrm>
            <a:off x="4660979" y="2808823"/>
            <a:ext cx="1819233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路径规划</a:t>
            </a:r>
            <a:r>
              <a:rPr lang="en-US" altLang="zh-CN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: </a:t>
            </a:r>
            <a:r>
              <a:rPr lang="en-US" altLang="zh-CN" sz="10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AGSRouteTask</a:t>
            </a:r>
            <a:endParaRPr lang="en-AU" altLang="zh-CN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1788429" y="1644227"/>
            <a:ext cx="312586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Maps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1697058" y="1905119"/>
            <a:ext cx="403957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Search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761177" y="2179867"/>
            <a:ext cx="339838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Route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1803034" y="2413555"/>
            <a:ext cx="256481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mr-IN" altLang="zh-CN" sz="10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  <a:sym typeface="Arial" panose="020B0604020202020204" pitchFamily="34" charset="0"/>
              </a:rPr>
              <a:t>……</a:t>
            </a:r>
            <a:endParaRPr lang="en-US" altLang="zh-CN" sz="1000" dirty="0" smtClean="0">
              <a:solidFill>
                <a:schemeClr val="bg1">
                  <a:lumMod val="65000"/>
                </a:schemeClr>
              </a:solidFill>
              <a:latin typeface="Arial" charset="0"/>
              <a:ea typeface="Arial" charset="0"/>
              <a:cs typeface="Arial" charset="0"/>
              <a:sym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="" xmlns:a16="http://schemas.microsoft.com/office/drawing/2014/main" id="{1876EAD0-103D-4207-B5F4-E6555852D0AE}"/>
              </a:ext>
            </a:extLst>
          </p:cNvPr>
          <p:cNvSpPr txBox="1"/>
          <p:nvPr/>
        </p:nvSpPr>
        <p:spPr>
          <a:xfrm>
            <a:off x="3581987" y="188206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</a:rPr>
              <a:t>移动地图包内容</a:t>
            </a:r>
            <a:endParaRPr lang="en-US" altLang="zh-CN" sz="2000" dirty="0">
              <a:solidFill>
                <a:schemeClr val="accent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69337" y="1819185"/>
            <a:ext cx="4295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.maps: [</a:t>
            </a:r>
            <a:r>
              <a:rPr kumimoji="1" lang="en-US" altLang="zh-CN" dirty="0" err="1" smtClean="0"/>
              <a:t>AGSMap</a:t>
            </a:r>
            <a:r>
              <a:rPr kumimoji="1" lang="en-US" altLang="zh-CN" dirty="0" smtClean="0"/>
              <a:t>]</a:t>
            </a:r>
            <a:r>
              <a:rPr kumimoji="1" lang="zh-CN" altLang="en-US" dirty="0" smtClean="0"/>
              <a:t> ，</a:t>
            </a:r>
            <a:r>
              <a:rPr kumimoji="1" lang="en-US" altLang="zh-CN" dirty="0" err="1" smtClean="0"/>
              <a:t>map.operationalLayers</a:t>
            </a:r>
            <a:r>
              <a:rPr kumimoji="1" lang="en-US" altLang="zh-CN" dirty="0" smtClean="0"/>
              <a:t> 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4613500" y="2382438"/>
            <a:ext cx="3027140" cy="368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locatorTask</a:t>
            </a:r>
            <a:r>
              <a:rPr kumimoji="1" lang="en-US" altLang="zh-CN" dirty="0" smtClean="0"/>
              <a:t>: </a:t>
            </a:r>
            <a:r>
              <a:rPr kumimoji="1" lang="en-US" altLang="zh-CN" dirty="0" err="1" smtClean="0"/>
              <a:t>AGSLocatorTask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586253" y="3043640"/>
            <a:ext cx="2963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map.transportationNetworks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0352916"/>
      </p:ext>
    </p:extLst>
  </p:cSld>
  <p:clrMapOvr>
    <a:masterClrMapping/>
  </p:clrMapOvr>
  <p:transition spd="slow" advTm="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4" grpId="0"/>
      <p:bldP spid="65" grpId="0" animBg="1"/>
      <p:bldP spid="66" grpId="0"/>
      <p:bldP spid="67" grpId="0" animBg="1"/>
      <p:bldP spid="68" grpId="0"/>
      <p:bldP spid="72" grpId="0"/>
      <p:bldP spid="73" grpId="0"/>
      <p:bldP spid="74" grpId="0"/>
      <p:bldP spid="7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70" y="2199249"/>
            <a:ext cx="2333654" cy="155625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013" y="2199249"/>
            <a:ext cx="2233966" cy="155625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2874030" y="1655622"/>
            <a:ext cx="1805982" cy="2643509"/>
            <a:chOff x="3559644" y="2206602"/>
            <a:chExt cx="2407976" cy="3524203"/>
          </a:xfrm>
        </p:grpSpPr>
        <p:sp>
          <p:nvSpPr>
            <p:cNvPr id="35" name="矩形 34"/>
            <p:cNvSpPr/>
            <p:nvPr/>
          </p:nvSpPr>
          <p:spPr>
            <a:xfrm>
              <a:off x="3559644" y="2206602"/>
              <a:ext cx="2407976" cy="352420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4" tIns="45712" rIns="91424" bIns="4571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3782227" y="2500512"/>
              <a:ext cx="1802203" cy="4308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50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ArcGIS10.X.X</a:t>
              </a:r>
              <a:endParaRPr lang="zh-CN" altLang="en-US" sz="15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735741" y="3061041"/>
              <a:ext cx="1978601" cy="11386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通过</a:t>
              </a:r>
              <a:r>
                <a:rPr lang="en-US" altLang="zh-CN" sz="1100" dirty="0" err="1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json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的配置来查询不同的模块。</a:t>
              </a:r>
              <a:endParaRPr lang="en-US" altLang="zh-CN" sz="1100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显示原始的要素信息</a:t>
              </a:r>
              <a:endParaRPr lang="zh-CN" altLang="en-US" sz="11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878439" y="2913340"/>
              <a:ext cx="720000" cy="1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4" tIns="45712" rIns="91424" bIns="4571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906478" y="1655622"/>
            <a:ext cx="1805982" cy="2643509"/>
            <a:chOff x="8889117" y="2206602"/>
            <a:chExt cx="2407976" cy="3524203"/>
          </a:xfrm>
        </p:grpSpPr>
        <p:sp>
          <p:nvSpPr>
            <p:cNvPr id="37" name="矩形 36"/>
            <p:cNvSpPr/>
            <p:nvPr/>
          </p:nvSpPr>
          <p:spPr>
            <a:xfrm>
              <a:off x="8889117" y="2206602"/>
              <a:ext cx="2407976" cy="35242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4" tIns="45712" rIns="91424" bIns="4571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9119653" y="2500512"/>
              <a:ext cx="1622667" cy="4308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500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ArcGIS100.1</a:t>
              </a:r>
              <a:endParaRPr lang="zh-CN" altLang="en-US" sz="15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9210986" y="2878323"/>
              <a:ext cx="720000" cy="1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4" tIns="45712" rIns="91424" bIns="4571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9119653" y="2953491"/>
              <a:ext cx="2033424" cy="13848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通过</a:t>
              </a:r>
              <a:r>
                <a:rPr lang="en-US" altLang="zh-CN" sz="1000" dirty="0" err="1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GeocodeService</a:t>
              </a:r>
              <a:r>
                <a:rPr lang="zh-CN" altLang="en-US" sz="1000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 来查找不同的模块</a:t>
              </a:r>
              <a:endParaRPr lang="en-US" altLang="zh-CN" sz="1000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显示服务要展示的信息</a:t>
              </a:r>
              <a:endParaRPr lang="en-US" altLang="zh-CN" sz="1000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包括分类，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POI</a:t>
              </a:r>
              <a:r>
                <a:rPr lang="zh-CN" altLang="en-US" sz="1000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等</a:t>
              </a:r>
              <a:endParaRPr lang="zh-CN" altLang="en-US" sz="10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27049AD9-0C36-4486-9FB1-56C2BF69D32E}"/>
              </a:ext>
            </a:extLst>
          </p:cNvPr>
          <p:cNvSpPr txBox="1"/>
          <p:nvPr/>
        </p:nvSpPr>
        <p:spPr>
          <a:xfrm>
            <a:off x="3653126" y="188206"/>
            <a:ext cx="1837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err="1"/>
              <a:t>AGSLocatorTask</a:t>
            </a:r>
            <a:endParaRPr lang="en-US" altLang="zh-CN" sz="2000" dirty="0">
              <a:solidFill>
                <a:schemeClr val="accent1"/>
              </a:solidFill>
            </a:endParaRPr>
          </a:p>
        </p:txBody>
      </p:sp>
      <p:sp>
        <p:nvSpPr>
          <p:cNvPr id="15" name="矩形 14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>
            <a:extLst>
              <a:ext uri="{FF2B5EF4-FFF2-40B4-BE49-F238E27FC236}">
                <a16:creationId xmlns="" xmlns:a16="http://schemas.microsoft.com/office/drawing/2014/main" id="{0B7AB35B-B456-4AFB-818E-3FB4CDB3E09A}"/>
              </a:ext>
            </a:extLst>
          </p:cNvPr>
          <p:cNvSpPr/>
          <p:nvPr/>
        </p:nvSpPr>
        <p:spPr>
          <a:xfrm>
            <a:off x="2898235" y="527637"/>
            <a:ext cx="334752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800" dirty="0" smtClean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基于</a:t>
            </a:r>
            <a:r>
              <a:rPr lang="en-US" altLang="zh-CN" sz="800" dirty="0" smtClean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arcGIS-100.1</a:t>
            </a:r>
            <a:r>
              <a:rPr lang="zh-CN" altLang="en-US" sz="800" dirty="0" smtClean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的搜索任务</a:t>
            </a:r>
            <a:endParaRPr lang="zh-CN" altLang="en-US" sz="8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628905"/>
      </p:ext>
    </p:extLst>
  </p:cSld>
  <p:clrMapOvr>
    <a:masterClrMapping/>
  </p:clrMapOvr>
  <p:transition spd="slow" advTm="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5344E-6 L -0.0007 0.0502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249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5" presetClass="path" presetSubtype="0" accel="10000" decel="9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8.33333E-7 4.85344E-6 L -0.00069 0.0502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249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accel="10000" decel="9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16667E-6 4.85344E-6 L -0.00069 0.0502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249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5" presetClass="path" presetSubtype="0" accel="10000" decel="9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3.05556E-6 4.85344E-6 L -0.00069 0.0502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24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Freeform 5"/>
          <p:cNvSpPr>
            <a:spLocks noEditPoints="1"/>
          </p:cNvSpPr>
          <p:nvPr/>
        </p:nvSpPr>
        <p:spPr bwMode="auto">
          <a:xfrm>
            <a:off x="972927" y="3325851"/>
            <a:ext cx="142852" cy="1786"/>
          </a:xfrm>
          <a:custGeom>
            <a:avLst/>
            <a:gdLst/>
            <a:ahLst/>
            <a:cxnLst>
              <a:cxn ang="0">
                <a:pos x="80" y="0"/>
              </a:cxn>
              <a:cxn ang="0">
                <a:pos x="78" y="0"/>
              </a:cxn>
              <a:cxn ang="0">
                <a:pos x="80" y="0"/>
              </a:cxn>
              <a:cxn ang="0">
                <a:pos x="8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80">
                <a:moveTo>
                  <a:pt x="80" y="0"/>
                </a:moveTo>
                <a:lnTo>
                  <a:pt x="78" y="0"/>
                </a:lnTo>
                <a:lnTo>
                  <a:pt x="80" y="0"/>
                </a:lnTo>
                <a:lnTo>
                  <a:pt x="80" y="0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AEA596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198" name="Freeform 6"/>
          <p:cNvSpPr/>
          <p:nvPr/>
        </p:nvSpPr>
        <p:spPr bwMode="auto">
          <a:xfrm>
            <a:off x="2160387" y="1189550"/>
            <a:ext cx="639264" cy="903820"/>
          </a:xfrm>
          <a:custGeom>
            <a:avLst/>
            <a:gdLst/>
            <a:ahLst/>
            <a:cxnLst>
              <a:cxn ang="0">
                <a:pos x="183" y="260"/>
              </a:cxn>
              <a:cxn ang="0">
                <a:pos x="119" y="260"/>
              </a:cxn>
              <a:cxn ang="0">
                <a:pos x="124" y="244"/>
              </a:cxn>
              <a:cxn ang="0">
                <a:pos x="115" y="223"/>
              </a:cxn>
              <a:cxn ang="0">
                <a:pos x="95" y="215"/>
              </a:cxn>
              <a:cxn ang="0">
                <a:pos x="76" y="222"/>
              </a:cxn>
              <a:cxn ang="0">
                <a:pos x="74" y="223"/>
              </a:cxn>
              <a:cxn ang="0">
                <a:pos x="66" y="244"/>
              </a:cxn>
              <a:cxn ang="0">
                <a:pos x="71" y="260"/>
              </a:cxn>
              <a:cxn ang="0">
                <a:pos x="0" y="260"/>
              </a:cxn>
              <a:cxn ang="0">
                <a:pos x="11" y="226"/>
              </a:cxn>
              <a:cxn ang="0">
                <a:pos x="31" y="92"/>
              </a:cxn>
              <a:cxn ang="0">
                <a:pos x="63" y="0"/>
              </a:cxn>
              <a:cxn ang="0">
                <a:pos x="167" y="92"/>
              </a:cxn>
              <a:cxn ang="0">
                <a:pos x="184" y="226"/>
              </a:cxn>
              <a:cxn ang="0">
                <a:pos x="183" y="260"/>
              </a:cxn>
            </a:cxnLst>
            <a:rect l="0" t="0" r="r" b="b"/>
            <a:pathLst>
              <a:path w="184" h="260">
                <a:moveTo>
                  <a:pt x="183" y="260"/>
                </a:moveTo>
                <a:cubicBezTo>
                  <a:pt x="119" y="260"/>
                  <a:pt x="119" y="260"/>
                  <a:pt x="119" y="260"/>
                </a:cubicBezTo>
                <a:cubicBezTo>
                  <a:pt x="122" y="255"/>
                  <a:pt x="124" y="250"/>
                  <a:pt x="124" y="244"/>
                </a:cubicBezTo>
                <a:cubicBezTo>
                  <a:pt x="124" y="236"/>
                  <a:pt x="121" y="229"/>
                  <a:pt x="115" y="223"/>
                </a:cubicBezTo>
                <a:cubicBezTo>
                  <a:pt x="110" y="218"/>
                  <a:pt x="103" y="215"/>
                  <a:pt x="95" y="215"/>
                </a:cubicBezTo>
                <a:cubicBezTo>
                  <a:pt x="87" y="215"/>
                  <a:pt x="81" y="217"/>
                  <a:pt x="76" y="222"/>
                </a:cubicBezTo>
                <a:cubicBezTo>
                  <a:pt x="75" y="222"/>
                  <a:pt x="75" y="223"/>
                  <a:pt x="74" y="223"/>
                </a:cubicBezTo>
                <a:cubicBezTo>
                  <a:pt x="69" y="229"/>
                  <a:pt x="66" y="236"/>
                  <a:pt x="66" y="244"/>
                </a:cubicBezTo>
                <a:cubicBezTo>
                  <a:pt x="66" y="250"/>
                  <a:pt x="67" y="255"/>
                  <a:pt x="71" y="260"/>
                </a:cubicBezTo>
                <a:cubicBezTo>
                  <a:pt x="0" y="260"/>
                  <a:pt x="0" y="260"/>
                  <a:pt x="0" y="260"/>
                </a:cubicBezTo>
                <a:cubicBezTo>
                  <a:pt x="4" y="249"/>
                  <a:pt x="8" y="237"/>
                  <a:pt x="11" y="226"/>
                </a:cubicBezTo>
                <a:cubicBezTo>
                  <a:pt x="25" y="181"/>
                  <a:pt x="31" y="136"/>
                  <a:pt x="31" y="92"/>
                </a:cubicBezTo>
                <a:cubicBezTo>
                  <a:pt x="24" y="32"/>
                  <a:pt x="35" y="1"/>
                  <a:pt x="63" y="0"/>
                </a:cubicBezTo>
                <a:cubicBezTo>
                  <a:pt x="114" y="6"/>
                  <a:pt x="148" y="37"/>
                  <a:pt x="167" y="92"/>
                </a:cubicBezTo>
                <a:cubicBezTo>
                  <a:pt x="179" y="128"/>
                  <a:pt x="184" y="173"/>
                  <a:pt x="184" y="226"/>
                </a:cubicBezTo>
                <a:cubicBezTo>
                  <a:pt x="184" y="237"/>
                  <a:pt x="184" y="248"/>
                  <a:pt x="183" y="260"/>
                </a:cubicBez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199" name="Freeform 7"/>
          <p:cNvSpPr>
            <a:spLocks noEditPoints="1"/>
          </p:cNvSpPr>
          <p:nvPr/>
        </p:nvSpPr>
        <p:spPr bwMode="auto">
          <a:xfrm>
            <a:off x="1469339" y="1936183"/>
            <a:ext cx="1326741" cy="1007419"/>
          </a:xfrm>
          <a:custGeom>
            <a:avLst/>
            <a:gdLst/>
            <a:ahLst/>
            <a:cxnLst>
              <a:cxn ang="0">
                <a:pos x="372" y="145"/>
              </a:cxn>
              <a:cxn ang="0">
                <a:pos x="372" y="184"/>
              </a:cxn>
              <a:cxn ang="0">
                <a:pos x="353" y="191"/>
              </a:cxn>
              <a:cxn ang="0">
                <a:pos x="351" y="193"/>
              </a:cxn>
              <a:cxn ang="0">
                <a:pos x="343" y="213"/>
              </a:cxn>
              <a:cxn ang="0">
                <a:pos x="351" y="234"/>
              </a:cxn>
              <a:cxn ang="0">
                <a:pos x="353" y="235"/>
              </a:cxn>
              <a:cxn ang="0">
                <a:pos x="372" y="242"/>
              </a:cxn>
              <a:cxn ang="0">
                <a:pos x="372" y="273"/>
              </a:cxn>
              <a:cxn ang="0">
                <a:pos x="372" y="290"/>
              </a:cxn>
              <a:cxn ang="0">
                <a:pos x="353" y="290"/>
              </a:cxn>
              <a:cxn ang="0">
                <a:pos x="280" y="290"/>
              </a:cxn>
              <a:cxn ang="0">
                <a:pos x="284" y="287"/>
              </a:cxn>
              <a:cxn ang="0">
                <a:pos x="293" y="266"/>
              </a:cxn>
              <a:cxn ang="0">
                <a:pos x="284" y="246"/>
              </a:cxn>
              <a:cxn ang="0">
                <a:pos x="264" y="237"/>
              </a:cxn>
              <a:cxn ang="0">
                <a:pos x="243" y="246"/>
              </a:cxn>
              <a:cxn ang="0">
                <a:pos x="235" y="266"/>
              </a:cxn>
              <a:cxn ang="0">
                <a:pos x="243" y="287"/>
              </a:cxn>
              <a:cxn ang="0">
                <a:pos x="247" y="290"/>
              </a:cxn>
              <a:cxn ang="0">
                <a:pos x="162" y="290"/>
              </a:cxn>
              <a:cxn ang="0">
                <a:pos x="100" y="290"/>
              </a:cxn>
              <a:cxn ang="0">
                <a:pos x="104" y="287"/>
              </a:cxn>
              <a:cxn ang="0">
                <a:pos x="112" y="266"/>
              </a:cxn>
              <a:cxn ang="0">
                <a:pos x="104" y="246"/>
              </a:cxn>
              <a:cxn ang="0">
                <a:pos x="83" y="237"/>
              </a:cxn>
              <a:cxn ang="0">
                <a:pos x="63" y="246"/>
              </a:cxn>
              <a:cxn ang="0">
                <a:pos x="54" y="266"/>
              </a:cxn>
              <a:cxn ang="0">
                <a:pos x="63" y="287"/>
              </a:cxn>
              <a:cxn ang="0">
                <a:pos x="67" y="290"/>
              </a:cxn>
              <a:cxn ang="0">
                <a:pos x="0" y="290"/>
              </a:cxn>
              <a:cxn ang="0">
                <a:pos x="0" y="225"/>
              </a:cxn>
              <a:cxn ang="0">
                <a:pos x="157" y="134"/>
              </a:cxn>
              <a:cxn ang="0">
                <a:pos x="199" y="45"/>
              </a:cxn>
              <a:cxn ang="0">
                <a:pos x="270" y="45"/>
              </a:cxn>
              <a:cxn ang="0">
                <a:pos x="265" y="29"/>
              </a:cxn>
              <a:cxn ang="0">
                <a:pos x="273" y="8"/>
              </a:cxn>
              <a:cxn ang="0">
                <a:pos x="275" y="7"/>
              </a:cxn>
              <a:cxn ang="0">
                <a:pos x="294" y="0"/>
              </a:cxn>
              <a:cxn ang="0">
                <a:pos x="314" y="8"/>
              </a:cxn>
              <a:cxn ang="0">
                <a:pos x="323" y="29"/>
              </a:cxn>
              <a:cxn ang="0">
                <a:pos x="318" y="45"/>
              </a:cxn>
              <a:cxn ang="0">
                <a:pos x="382" y="45"/>
              </a:cxn>
              <a:cxn ang="0">
                <a:pos x="372" y="145"/>
              </a:cxn>
              <a:cxn ang="0">
                <a:pos x="353" y="278"/>
              </a:cxn>
              <a:cxn ang="0">
                <a:pos x="353" y="277"/>
              </a:cxn>
              <a:cxn ang="0">
                <a:pos x="352" y="278"/>
              </a:cxn>
              <a:cxn ang="0">
                <a:pos x="353" y="278"/>
              </a:cxn>
            </a:cxnLst>
            <a:rect l="0" t="0" r="r" b="b"/>
            <a:pathLst>
              <a:path w="382" h="290">
                <a:moveTo>
                  <a:pt x="372" y="145"/>
                </a:moveTo>
                <a:cubicBezTo>
                  <a:pt x="372" y="184"/>
                  <a:pt x="372" y="184"/>
                  <a:pt x="372" y="184"/>
                </a:cubicBezTo>
                <a:cubicBezTo>
                  <a:pt x="365" y="184"/>
                  <a:pt x="358" y="187"/>
                  <a:pt x="353" y="191"/>
                </a:cubicBezTo>
                <a:cubicBezTo>
                  <a:pt x="352" y="192"/>
                  <a:pt x="352" y="192"/>
                  <a:pt x="351" y="193"/>
                </a:cubicBezTo>
                <a:cubicBezTo>
                  <a:pt x="346" y="198"/>
                  <a:pt x="343" y="205"/>
                  <a:pt x="343" y="213"/>
                </a:cubicBezTo>
                <a:cubicBezTo>
                  <a:pt x="343" y="221"/>
                  <a:pt x="346" y="228"/>
                  <a:pt x="351" y="234"/>
                </a:cubicBezTo>
                <a:cubicBezTo>
                  <a:pt x="352" y="234"/>
                  <a:pt x="352" y="235"/>
                  <a:pt x="353" y="235"/>
                </a:cubicBezTo>
                <a:cubicBezTo>
                  <a:pt x="358" y="240"/>
                  <a:pt x="365" y="242"/>
                  <a:pt x="372" y="242"/>
                </a:cubicBezTo>
                <a:cubicBezTo>
                  <a:pt x="372" y="273"/>
                  <a:pt x="372" y="273"/>
                  <a:pt x="372" y="273"/>
                </a:cubicBezTo>
                <a:cubicBezTo>
                  <a:pt x="372" y="290"/>
                  <a:pt x="372" y="290"/>
                  <a:pt x="372" y="290"/>
                </a:cubicBezTo>
                <a:cubicBezTo>
                  <a:pt x="353" y="290"/>
                  <a:pt x="353" y="290"/>
                  <a:pt x="353" y="290"/>
                </a:cubicBezTo>
                <a:cubicBezTo>
                  <a:pt x="280" y="290"/>
                  <a:pt x="280" y="290"/>
                  <a:pt x="280" y="290"/>
                </a:cubicBezTo>
                <a:cubicBezTo>
                  <a:pt x="281" y="289"/>
                  <a:pt x="283" y="288"/>
                  <a:pt x="284" y="287"/>
                </a:cubicBezTo>
                <a:cubicBezTo>
                  <a:pt x="290" y="281"/>
                  <a:pt x="293" y="274"/>
                  <a:pt x="293" y="266"/>
                </a:cubicBezTo>
                <a:cubicBezTo>
                  <a:pt x="293" y="258"/>
                  <a:pt x="290" y="252"/>
                  <a:pt x="284" y="246"/>
                </a:cubicBezTo>
                <a:cubicBezTo>
                  <a:pt x="278" y="240"/>
                  <a:pt x="272" y="237"/>
                  <a:pt x="264" y="237"/>
                </a:cubicBezTo>
                <a:cubicBezTo>
                  <a:pt x="256" y="237"/>
                  <a:pt x="249" y="240"/>
                  <a:pt x="243" y="246"/>
                </a:cubicBezTo>
                <a:cubicBezTo>
                  <a:pt x="237" y="252"/>
                  <a:pt x="235" y="258"/>
                  <a:pt x="235" y="266"/>
                </a:cubicBezTo>
                <a:cubicBezTo>
                  <a:pt x="235" y="274"/>
                  <a:pt x="237" y="281"/>
                  <a:pt x="243" y="287"/>
                </a:cubicBezTo>
                <a:cubicBezTo>
                  <a:pt x="244" y="288"/>
                  <a:pt x="246" y="289"/>
                  <a:pt x="247" y="290"/>
                </a:cubicBezTo>
                <a:cubicBezTo>
                  <a:pt x="162" y="290"/>
                  <a:pt x="162" y="290"/>
                  <a:pt x="162" y="290"/>
                </a:cubicBezTo>
                <a:cubicBezTo>
                  <a:pt x="100" y="290"/>
                  <a:pt x="100" y="290"/>
                  <a:pt x="100" y="290"/>
                </a:cubicBezTo>
                <a:cubicBezTo>
                  <a:pt x="101" y="289"/>
                  <a:pt x="103" y="288"/>
                  <a:pt x="104" y="287"/>
                </a:cubicBezTo>
                <a:cubicBezTo>
                  <a:pt x="110" y="281"/>
                  <a:pt x="112" y="274"/>
                  <a:pt x="112" y="266"/>
                </a:cubicBezTo>
                <a:cubicBezTo>
                  <a:pt x="112" y="258"/>
                  <a:pt x="110" y="252"/>
                  <a:pt x="104" y="246"/>
                </a:cubicBezTo>
                <a:cubicBezTo>
                  <a:pt x="98" y="240"/>
                  <a:pt x="91" y="237"/>
                  <a:pt x="83" y="237"/>
                </a:cubicBezTo>
                <a:cubicBezTo>
                  <a:pt x="75" y="237"/>
                  <a:pt x="69" y="240"/>
                  <a:pt x="63" y="246"/>
                </a:cubicBezTo>
                <a:cubicBezTo>
                  <a:pt x="57" y="252"/>
                  <a:pt x="54" y="258"/>
                  <a:pt x="54" y="266"/>
                </a:cubicBezTo>
                <a:cubicBezTo>
                  <a:pt x="54" y="274"/>
                  <a:pt x="57" y="281"/>
                  <a:pt x="63" y="287"/>
                </a:cubicBezTo>
                <a:cubicBezTo>
                  <a:pt x="64" y="288"/>
                  <a:pt x="65" y="289"/>
                  <a:pt x="67" y="290"/>
                </a:cubicBezTo>
                <a:cubicBezTo>
                  <a:pt x="0" y="290"/>
                  <a:pt x="0" y="290"/>
                  <a:pt x="0" y="290"/>
                </a:cubicBezTo>
                <a:cubicBezTo>
                  <a:pt x="0" y="225"/>
                  <a:pt x="0" y="225"/>
                  <a:pt x="0" y="225"/>
                </a:cubicBezTo>
                <a:cubicBezTo>
                  <a:pt x="77" y="219"/>
                  <a:pt x="129" y="188"/>
                  <a:pt x="157" y="134"/>
                </a:cubicBezTo>
                <a:cubicBezTo>
                  <a:pt x="174" y="104"/>
                  <a:pt x="188" y="74"/>
                  <a:pt x="199" y="45"/>
                </a:cubicBezTo>
                <a:cubicBezTo>
                  <a:pt x="270" y="45"/>
                  <a:pt x="270" y="45"/>
                  <a:pt x="270" y="45"/>
                </a:cubicBezTo>
                <a:cubicBezTo>
                  <a:pt x="266" y="40"/>
                  <a:pt x="265" y="35"/>
                  <a:pt x="265" y="29"/>
                </a:cubicBezTo>
                <a:cubicBezTo>
                  <a:pt x="265" y="21"/>
                  <a:pt x="268" y="14"/>
                  <a:pt x="273" y="8"/>
                </a:cubicBezTo>
                <a:cubicBezTo>
                  <a:pt x="274" y="8"/>
                  <a:pt x="274" y="7"/>
                  <a:pt x="275" y="7"/>
                </a:cubicBezTo>
                <a:cubicBezTo>
                  <a:pt x="280" y="2"/>
                  <a:pt x="286" y="0"/>
                  <a:pt x="294" y="0"/>
                </a:cubicBezTo>
                <a:cubicBezTo>
                  <a:pt x="302" y="0"/>
                  <a:pt x="309" y="3"/>
                  <a:pt x="314" y="8"/>
                </a:cubicBezTo>
                <a:cubicBezTo>
                  <a:pt x="320" y="14"/>
                  <a:pt x="323" y="21"/>
                  <a:pt x="323" y="29"/>
                </a:cubicBezTo>
                <a:cubicBezTo>
                  <a:pt x="323" y="35"/>
                  <a:pt x="321" y="40"/>
                  <a:pt x="318" y="45"/>
                </a:cubicBezTo>
                <a:cubicBezTo>
                  <a:pt x="382" y="45"/>
                  <a:pt x="382" y="45"/>
                  <a:pt x="382" y="45"/>
                </a:cubicBezTo>
                <a:cubicBezTo>
                  <a:pt x="380" y="76"/>
                  <a:pt x="377" y="109"/>
                  <a:pt x="372" y="145"/>
                </a:cubicBezTo>
                <a:close/>
                <a:moveTo>
                  <a:pt x="353" y="278"/>
                </a:moveTo>
                <a:cubicBezTo>
                  <a:pt x="353" y="277"/>
                  <a:pt x="353" y="277"/>
                  <a:pt x="353" y="277"/>
                </a:cubicBezTo>
                <a:cubicBezTo>
                  <a:pt x="353" y="277"/>
                  <a:pt x="352" y="277"/>
                  <a:pt x="352" y="278"/>
                </a:cubicBezTo>
                <a:lnTo>
                  <a:pt x="353" y="27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200" name="Freeform 8"/>
          <p:cNvSpPr/>
          <p:nvPr/>
        </p:nvSpPr>
        <p:spPr bwMode="auto">
          <a:xfrm>
            <a:off x="615797" y="2343438"/>
            <a:ext cx="1028536" cy="1153888"/>
          </a:xfrm>
          <a:custGeom>
            <a:avLst/>
            <a:gdLst/>
            <a:ahLst/>
            <a:cxnLst>
              <a:cxn ang="0">
                <a:pos x="246" y="108"/>
              </a:cxn>
              <a:cxn ang="0">
                <a:pos x="246" y="173"/>
              </a:cxn>
              <a:cxn ang="0">
                <a:pos x="246" y="219"/>
              </a:cxn>
              <a:cxn ang="0">
                <a:pos x="247" y="219"/>
              </a:cxn>
              <a:cxn ang="0">
                <a:pos x="267" y="211"/>
              </a:cxn>
              <a:cxn ang="0">
                <a:pos x="288" y="219"/>
              </a:cxn>
              <a:cxn ang="0">
                <a:pos x="296" y="240"/>
              </a:cxn>
              <a:cxn ang="0">
                <a:pos x="288" y="260"/>
              </a:cxn>
              <a:cxn ang="0">
                <a:pos x="284" y="263"/>
              </a:cxn>
              <a:cxn ang="0">
                <a:pos x="267" y="269"/>
              </a:cxn>
              <a:cxn ang="0">
                <a:pos x="251" y="263"/>
              </a:cxn>
              <a:cxn ang="0">
                <a:pos x="247" y="260"/>
              </a:cxn>
              <a:cxn ang="0">
                <a:pos x="246" y="260"/>
              </a:cxn>
              <a:cxn ang="0">
                <a:pos x="246" y="283"/>
              </a:cxn>
              <a:cxn ang="0">
                <a:pos x="144" y="283"/>
              </a:cxn>
              <a:cxn ang="0">
                <a:pos x="143" y="283"/>
              </a:cxn>
              <a:cxn ang="0">
                <a:pos x="144" y="283"/>
              </a:cxn>
              <a:cxn ang="0">
                <a:pos x="152" y="303"/>
              </a:cxn>
              <a:cxn ang="0">
                <a:pos x="144" y="324"/>
              </a:cxn>
              <a:cxn ang="0">
                <a:pos x="123" y="332"/>
              </a:cxn>
              <a:cxn ang="0">
                <a:pos x="103" y="324"/>
              </a:cxn>
              <a:cxn ang="0">
                <a:pos x="94" y="303"/>
              </a:cxn>
              <a:cxn ang="0">
                <a:pos x="103" y="283"/>
              </a:cxn>
              <a:cxn ang="0">
                <a:pos x="103" y="283"/>
              </a:cxn>
              <a:cxn ang="0">
                <a:pos x="103" y="283"/>
              </a:cxn>
              <a:cxn ang="0">
                <a:pos x="0" y="283"/>
              </a:cxn>
              <a:cxn ang="0">
                <a:pos x="0" y="48"/>
              </a:cxn>
              <a:cxn ang="0">
                <a:pos x="48" y="0"/>
              </a:cxn>
              <a:cxn ang="0">
                <a:pos x="198" y="0"/>
              </a:cxn>
              <a:cxn ang="0">
                <a:pos x="246" y="48"/>
              </a:cxn>
              <a:cxn ang="0">
                <a:pos x="246" y="108"/>
              </a:cxn>
            </a:cxnLst>
            <a:rect l="0" t="0" r="r" b="b"/>
            <a:pathLst>
              <a:path w="296" h="332">
                <a:moveTo>
                  <a:pt x="246" y="108"/>
                </a:moveTo>
                <a:cubicBezTo>
                  <a:pt x="246" y="173"/>
                  <a:pt x="246" y="173"/>
                  <a:pt x="246" y="173"/>
                </a:cubicBezTo>
                <a:cubicBezTo>
                  <a:pt x="246" y="219"/>
                  <a:pt x="246" y="219"/>
                  <a:pt x="246" y="219"/>
                </a:cubicBezTo>
                <a:cubicBezTo>
                  <a:pt x="246" y="219"/>
                  <a:pt x="247" y="219"/>
                  <a:pt x="247" y="219"/>
                </a:cubicBezTo>
                <a:cubicBezTo>
                  <a:pt x="252" y="213"/>
                  <a:pt x="259" y="211"/>
                  <a:pt x="267" y="211"/>
                </a:cubicBezTo>
                <a:cubicBezTo>
                  <a:pt x="275" y="211"/>
                  <a:pt x="282" y="213"/>
                  <a:pt x="288" y="219"/>
                </a:cubicBezTo>
                <a:cubicBezTo>
                  <a:pt x="293" y="225"/>
                  <a:pt x="296" y="232"/>
                  <a:pt x="296" y="240"/>
                </a:cubicBezTo>
                <a:cubicBezTo>
                  <a:pt x="296" y="248"/>
                  <a:pt x="293" y="254"/>
                  <a:pt x="288" y="260"/>
                </a:cubicBezTo>
                <a:cubicBezTo>
                  <a:pt x="286" y="261"/>
                  <a:pt x="285" y="262"/>
                  <a:pt x="284" y="263"/>
                </a:cubicBezTo>
                <a:cubicBezTo>
                  <a:pt x="279" y="267"/>
                  <a:pt x="273" y="269"/>
                  <a:pt x="267" y="269"/>
                </a:cubicBezTo>
                <a:cubicBezTo>
                  <a:pt x="261" y="269"/>
                  <a:pt x="255" y="267"/>
                  <a:pt x="251" y="263"/>
                </a:cubicBezTo>
                <a:cubicBezTo>
                  <a:pt x="249" y="262"/>
                  <a:pt x="248" y="261"/>
                  <a:pt x="247" y="260"/>
                </a:cubicBezTo>
                <a:cubicBezTo>
                  <a:pt x="247" y="260"/>
                  <a:pt x="246" y="260"/>
                  <a:pt x="246" y="260"/>
                </a:cubicBezTo>
                <a:cubicBezTo>
                  <a:pt x="246" y="283"/>
                  <a:pt x="246" y="283"/>
                  <a:pt x="246" y="283"/>
                </a:cubicBezTo>
                <a:cubicBezTo>
                  <a:pt x="144" y="283"/>
                  <a:pt x="144" y="283"/>
                  <a:pt x="144" y="283"/>
                </a:cubicBezTo>
                <a:cubicBezTo>
                  <a:pt x="143" y="283"/>
                  <a:pt x="143" y="283"/>
                  <a:pt x="143" y="283"/>
                </a:cubicBezTo>
                <a:cubicBezTo>
                  <a:pt x="144" y="283"/>
                  <a:pt x="144" y="283"/>
                  <a:pt x="144" y="283"/>
                </a:cubicBezTo>
                <a:cubicBezTo>
                  <a:pt x="149" y="289"/>
                  <a:pt x="152" y="295"/>
                  <a:pt x="152" y="303"/>
                </a:cubicBezTo>
                <a:cubicBezTo>
                  <a:pt x="152" y="311"/>
                  <a:pt x="149" y="318"/>
                  <a:pt x="144" y="324"/>
                </a:cubicBezTo>
                <a:cubicBezTo>
                  <a:pt x="138" y="330"/>
                  <a:pt x="131" y="332"/>
                  <a:pt x="123" y="332"/>
                </a:cubicBezTo>
                <a:cubicBezTo>
                  <a:pt x="115" y="332"/>
                  <a:pt x="108" y="330"/>
                  <a:pt x="103" y="324"/>
                </a:cubicBezTo>
                <a:cubicBezTo>
                  <a:pt x="97" y="318"/>
                  <a:pt x="94" y="311"/>
                  <a:pt x="94" y="303"/>
                </a:cubicBezTo>
                <a:cubicBezTo>
                  <a:pt x="94" y="295"/>
                  <a:pt x="97" y="289"/>
                  <a:pt x="103" y="283"/>
                </a:cubicBezTo>
                <a:cubicBezTo>
                  <a:pt x="103" y="283"/>
                  <a:pt x="103" y="283"/>
                  <a:pt x="103" y="283"/>
                </a:cubicBezTo>
                <a:cubicBezTo>
                  <a:pt x="103" y="283"/>
                  <a:pt x="103" y="283"/>
                  <a:pt x="103" y="283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6"/>
                  <a:pt x="16" y="0"/>
                  <a:pt x="48" y="0"/>
                </a:cubicBezTo>
                <a:cubicBezTo>
                  <a:pt x="198" y="0"/>
                  <a:pt x="198" y="0"/>
                  <a:pt x="198" y="0"/>
                </a:cubicBezTo>
                <a:cubicBezTo>
                  <a:pt x="230" y="0"/>
                  <a:pt x="246" y="16"/>
                  <a:pt x="246" y="48"/>
                </a:cubicBezTo>
                <a:lnTo>
                  <a:pt x="246" y="108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201" name="Freeform 9"/>
          <p:cNvSpPr/>
          <p:nvPr/>
        </p:nvSpPr>
        <p:spPr bwMode="auto">
          <a:xfrm>
            <a:off x="615797" y="3325850"/>
            <a:ext cx="1028536" cy="848448"/>
          </a:xfrm>
          <a:custGeom>
            <a:avLst/>
            <a:gdLst/>
            <a:ahLst/>
            <a:cxnLst>
              <a:cxn ang="0">
                <a:pos x="103" y="0"/>
              </a:cxn>
              <a:cxn ang="0">
                <a:pos x="103" y="0"/>
              </a:cxn>
              <a:cxn ang="0">
                <a:pos x="94" y="20"/>
              </a:cxn>
              <a:cxn ang="0">
                <a:pos x="103" y="41"/>
              </a:cxn>
              <a:cxn ang="0">
                <a:pos x="123" y="49"/>
              </a:cxn>
              <a:cxn ang="0">
                <a:pos x="144" y="41"/>
              </a:cxn>
              <a:cxn ang="0">
                <a:pos x="152" y="20"/>
              </a:cxn>
              <a:cxn ang="0">
                <a:pos x="144" y="0"/>
              </a:cxn>
              <a:cxn ang="0">
                <a:pos x="144" y="0"/>
              </a:cxn>
              <a:cxn ang="0">
                <a:pos x="246" y="0"/>
              </a:cxn>
              <a:cxn ang="0">
                <a:pos x="246" y="58"/>
              </a:cxn>
              <a:cxn ang="0">
                <a:pos x="247" y="58"/>
              </a:cxn>
              <a:cxn ang="0">
                <a:pos x="267" y="50"/>
              </a:cxn>
              <a:cxn ang="0">
                <a:pos x="288" y="58"/>
              </a:cxn>
              <a:cxn ang="0">
                <a:pos x="296" y="79"/>
              </a:cxn>
              <a:cxn ang="0">
                <a:pos x="288" y="99"/>
              </a:cxn>
              <a:cxn ang="0">
                <a:pos x="284" y="103"/>
              </a:cxn>
              <a:cxn ang="0">
                <a:pos x="267" y="108"/>
              </a:cxn>
              <a:cxn ang="0">
                <a:pos x="251" y="103"/>
              </a:cxn>
              <a:cxn ang="0">
                <a:pos x="247" y="99"/>
              </a:cxn>
              <a:cxn ang="0">
                <a:pos x="246" y="99"/>
              </a:cxn>
              <a:cxn ang="0">
                <a:pos x="246" y="103"/>
              </a:cxn>
              <a:cxn ang="0">
                <a:pos x="246" y="155"/>
              </a:cxn>
              <a:cxn ang="0">
                <a:pos x="246" y="196"/>
              </a:cxn>
              <a:cxn ang="0">
                <a:pos x="198" y="244"/>
              </a:cxn>
              <a:cxn ang="0">
                <a:pos x="48" y="244"/>
              </a:cxn>
              <a:cxn ang="0">
                <a:pos x="0" y="196"/>
              </a:cxn>
              <a:cxn ang="0">
                <a:pos x="0" y="0"/>
              </a:cxn>
              <a:cxn ang="0">
                <a:pos x="103" y="0"/>
              </a:cxn>
            </a:cxnLst>
            <a:rect l="0" t="0" r="r" b="b"/>
            <a:pathLst>
              <a:path w="296" h="244">
                <a:moveTo>
                  <a:pt x="103" y="0"/>
                </a:moveTo>
                <a:cubicBezTo>
                  <a:pt x="103" y="0"/>
                  <a:pt x="103" y="0"/>
                  <a:pt x="103" y="0"/>
                </a:cubicBezTo>
                <a:cubicBezTo>
                  <a:pt x="97" y="6"/>
                  <a:pt x="94" y="12"/>
                  <a:pt x="94" y="20"/>
                </a:cubicBezTo>
                <a:cubicBezTo>
                  <a:pt x="94" y="28"/>
                  <a:pt x="97" y="35"/>
                  <a:pt x="103" y="41"/>
                </a:cubicBezTo>
                <a:cubicBezTo>
                  <a:pt x="108" y="47"/>
                  <a:pt x="115" y="49"/>
                  <a:pt x="123" y="49"/>
                </a:cubicBezTo>
                <a:cubicBezTo>
                  <a:pt x="131" y="49"/>
                  <a:pt x="138" y="47"/>
                  <a:pt x="144" y="41"/>
                </a:cubicBezTo>
                <a:cubicBezTo>
                  <a:pt x="149" y="35"/>
                  <a:pt x="152" y="28"/>
                  <a:pt x="152" y="20"/>
                </a:cubicBezTo>
                <a:cubicBezTo>
                  <a:pt x="152" y="12"/>
                  <a:pt x="149" y="6"/>
                  <a:pt x="144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246" y="0"/>
                  <a:pt x="246" y="0"/>
                  <a:pt x="246" y="0"/>
                </a:cubicBezTo>
                <a:cubicBezTo>
                  <a:pt x="246" y="58"/>
                  <a:pt x="246" y="58"/>
                  <a:pt x="246" y="58"/>
                </a:cubicBezTo>
                <a:cubicBezTo>
                  <a:pt x="246" y="58"/>
                  <a:pt x="247" y="58"/>
                  <a:pt x="247" y="58"/>
                </a:cubicBezTo>
                <a:cubicBezTo>
                  <a:pt x="252" y="53"/>
                  <a:pt x="259" y="50"/>
                  <a:pt x="267" y="50"/>
                </a:cubicBezTo>
                <a:cubicBezTo>
                  <a:pt x="275" y="50"/>
                  <a:pt x="282" y="53"/>
                  <a:pt x="288" y="58"/>
                </a:cubicBezTo>
                <a:cubicBezTo>
                  <a:pt x="293" y="64"/>
                  <a:pt x="296" y="71"/>
                  <a:pt x="296" y="79"/>
                </a:cubicBezTo>
                <a:cubicBezTo>
                  <a:pt x="296" y="87"/>
                  <a:pt x="293" y="94"/>
                  <a:pt x="288" y="99"/>
                </a:cubicBezTo>
                <a:cubicBezTo>
                  <a:pt x="286" y="101"/>
                  <a:pt x="285" y="102"/>
                  <a:pt x="284" y="103"/>
                </a:cubicBezTo>
                <a:cubicBezTo>
                  <a:pt x="279" y="106"/>
                  <a:pt x="273" y="108"/>
                  <a:pt x="267" y="108"/>
                </a:cubicBezTo>
                <a:cubicBezTo>
                  <a:pt x="261" y="108"/>
                  <a:pt x="255" y="106"/>
                  <a:pt x="251" y="103"/>
                </a:cubicBezTo>
                <a:cubicBezTo>
                  <a:pt x="249" y="102"/>
                  <a:pt x="248" y="101"/>
                  <a:pt x="247" y="99"/>
                </a:cubicBezTo>
                <a:cubicBezTo>
                  <a:pt x="247" y="99"/>
                  <a:pt x="246" y="99"/>
                  <a:pt x="246" y="99"/>
                </a:cubicBezTo>
                <a:cubicBezTo>
                  <a:pt x="246" y="103"/>
                  <a:pt x="246" y="103"/>
                  <a:pt x="246" y="103"/>
                </a:cubicBezTo>
                <a:cubicBezTo>
                  <a:pt x="246" y="155"/>
                  <a:pt x="246" y="155"/>
                  <a:pt x="246" y="155"/>
                </a:cubicBezTo>
                <a:cubicBezTo>
                  <a:pt x="246" y="196"/>
                  <a:pt x="246" y="196"/>
                  <a:pt x="246" y="196"/>
                </a:cubicBezTo>
                <a:cubicBezTo>
                  <a:pt x="246" y="228"/>
                  <a:pt x="230" y="244"/>
                  <a:pt x="198" y="244"/>
                </a:cubicBezTo>
                <a:cubicBezTo>
                  <a:pt x="48" y="244"/>
                  <a:pt x="48" y="244"/>
                  <a:pt x="48" y="244"/>
                </a:cubicBezTo>
                <a:cubicBezTo>
                  <a:pt x="16" y="244"/>
                  <a:pt x="0" y="228"/>
                  <a:pt x="0" y="196"/>
                </a:cubicBezTo>
                <a:cubicBezTo>
                  <a:pt x="0" y="0"/>
                  <a:pt x="0" y="0"/>
                  <a:pt x="0" y="0"/>
                </a:cubicBezTo>
                <a:lnTo>
                  <a:pt x="10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202" name="Freeform 10"/>
          <p:cNvSpPr/>
          <p:nvPr/>
        </p:nvSpPr>
        <p:spPr bwMode="auto">
          <a:xfrm>
            <a:off x="1469339" y="2759624"/>
            <a:ext cx="562481" cy="1389667"/>
          </a:xfrm>
          <a:custGeom>
            <a:avLst/>
            <a:gdLst/>
            <a:ahLst/>
            <a:cxnLst>
              <a:cxn ang="0">
                <a:pos x="162" y="400"/>
              </a:cxn>
              <a:cxn ang="0">
                <a:pos x="78" y="324"/>
              </a:cxn>
              <a:cxn ang="0">
                <a:pos x="3" y="318"/>
              </a:cxn>
              <a:cxn ang="0">
                <a:pos x="0" y="318"/>
              </a:cxn>
              <a:cxn ang="0">
                <a:pos x="0" y="266"/>
              </a:cxn>
              <a:cxn ang="0">
                <a:pos x="5" y="266"/>
              </a:cxn>
              <a:cxn ang="0">
                <a:pos x="21" y="271"/>
              </a:cxn>
              <a:cxn ang="0">
                <a:pos x="38" y="266"/>
              </a:cxn>
              <a:cxn ang="0">
                <a:pos x="42" y="262"/>
              </a:cxn>
              <a:cxn ang="0">
                <a:pos x="50" y="242"/>
              </a:cxn>
              <a:cxn ang="0">
                <a:pos x="42" y="221"/>
              </a:cxn>
              <a:cxn ang="0">
                <a:pos x="21" y="213"/>
              </a:cxn>
              <a:cxn ang="0">
                <a:pos x="1" y="221"/>
              </a:cxn>
              <a:cxn ang="0">
                <a:pos x="0" y="221"/>
              </a:cxn>
              <a:cxn ang="0">
                <a:pos x="0" y="163"/>
              </a:cxn>
              <a:cxn ang="0">
                <a:pos x="0" y="140"/>
              </a:cxn>
              <a:cxn ang="0">
                <a:pos x="1" y="140"/>
              </a:cxn>
              <a:cxn ang="0">
                <a:pos x="5" y="143"/>
              </a:cxn>
              <a:cxn ang="0">
                <a:pos x="21" y="149"/>
              </a:cxn>
              <a:cxn ang="0">
                <a:pos x="38" y="143"/>
              </a:cxn>
              <a:cxn ang="0">
                <a:pos x="42" y="140"/>
              </a:cxn>
              <a:cxn ang="0">
                <a:pos x="50" y="120"/>
              </a:cxn>
              <a:cxn ang="0">
                <a:pos x="42" y="99"/>
              </a:cxn>
              <a:cxn ang="0">
                <a:pos x="21" y="91"/>
              </a:cxn>
              <a:cxn ang="0">
                <a:pos x="1" y="99"/>
              </a:cxn>
              <a:cxn ang="0">
                <a:pos x="0" y="99"/>
              </a:cxn>
              <a:cxn ang="0">
                <a:pos x="0" y="53"/>
              </a:cxn>
              <a:cxn ang="0">
                <a:pos x="67" y="53"/>
              </a:cxn>
              <a:cxn ang="0">
                <a:pos x="63" y="50"/>
              </a:cxn>
              <a:cxn ang="0">
                <a:pos x="54" y="29"/>
              </a:cxn>
              <a:cxn ang="0">
                <a:pos x="63" y="9"/>
              </a:cxn>
              <a:cxn ang="0">
                <a:pos x="83" y="0"/>
              </a:cxn>
              <a:cxn ang="0">
                <a:pos x="104" y="9"/>
              </a:cxn>
              <a:cxn ang="0">
                <a:pos x="112" y="29"/>
              </a:cxn>
              <a:cxn ang="0">
                <a:pos x="104" y="50"/>
              </a:cxn>
              <a:cxn ang="0">
                <a:pos x="100" y="53"/>
              </a:cxn>
              <a:cxn ang="0">
                <a:pos x="162" y="53"/>
              </a:cxn>
              <a:cxn ang="0">
                <a:pos x="162" y="195"/>
              </a:cxn>
              <a:cxn ang="0">
                <a:pos x="147" y="190"/>
              </a:cxn>
              <a:cxn ang="0">
                <a:pos x="127" y="199"/>
              </a:cxn>
              <a:cxn ang="0">
                <a:pos x="127" y="199"/>
              </a:cxn>
              <a:cxn ang="0">
                <a:pos x="118" y="219"/>
              </a:cxn>
              <a:cxn ang="0">
                <a:pos x="127" y="240"/>
              </a:cxn>
              <a:cxn ang="0">
                <a:pos x="127" y="240"/>
              </a:cxn>
              <a:cxn ang="0">
                <a:pos x="131" y="243"/>
              </a:cxn>
              <a:cxn ang="0">
                <a:pos x="147" y="248"/>
              </a:cxn>
              <a:cxn ang="0">
                <a:pos x="162" y="244"/>
              </a:cxn>
              <a:cxn ang="0">
                <a:pos x="162" y="400"/>
              </a:cxn>
            </a:cxnLst>
            <a:rect l="0" t="0" r="r" b="b"/>
            <a:pathLst>
              <a:path w="162" h="400">
                <a:moveTo>
                  <a:pt x="162" y="400"/>
                </a:moveTo>
                <a:cubicBezTo>
                  <a:pt x="142" y="371"/>
                  <a:pt x="114" y="346"/>
                  <a:pt x="78" y="324"/>
                </a:cubicBezTo>
                <a:cubicBezTo>
                  <a:pt x="53" y="314"/>
                  <a:pt x="28" y="312"/>
                  <a:pt x="3" y="318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266"/>
                  <a:pt x="0" y="266"/>
                  <a:pt x="0" y="266"/>
                </a:cubicBezTo>
                <a:cubicBezTo>
                  <a:pt x="5" y="266"/>
                  <a:pt x="5" y="266"/>
                  <a:pt x="5" y="266"/>
                </a:cubicBezTo>
                <a:cubicBezTo>
                  <a:pt x="9" y="269"/>
                  <a:pt x="15" y="271"/>
                  <a:pt x="21" y="271"/>
                </a:cubicBezTo>
                <a:cubicBezTo>
                  <a:pt x="27" y="271"/>
                  <a:pt x="33" y="269"/>
                  <a:pt x="38" y="266"/>
                </a:cubicBezTo>
                <a:cubicBezTo>
                  <a:pt x="39" y="265"/>
                  <a:pt x="40" y="264"/>
                  <a:pt x="42" y="262"/>
                </a:cubicBezTo>
                <a:cubicBezTo>
                  <a:pt x="47" y="257"/>
                  <a:pt x="50" y="250"/>
                  <a:pt x="50" y="242"/>
                </a:cubicBezTo>
                <a:cubicBezTo>
                  <a:pt x="50" y="234"/>
                  <a:pt x="47" y="227"/>
                  <a:pt x="42" y="221"/>
                </a:cubicBezTo>
                <a:cubicBezTo>
                  <a:pt x="36" y="216"/>
                  <a:pt x="29" y="213"/>
                  <a:pt x="21" y="213"/>
                </a:cubicBezTo>
                <a:cubicBezTo>
                  <a:pt x="13" y="213"/>
                  <a:pt x="6" y="216"/>
                  <a:pt x="1" y="221"/>
                </a:cubicBezTo>
                <a:cubicBezTo>
                  <a:pt x="1" y="221"/>
                  <a:pt x="0" y="221"/>
                  <a:pt x="0" y="221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40"/>
                  <a:pt x="1" y="140"/>
                  <a:pt x="1" y="140"/>
                </a:cubicBezTo>
                <a:cubicBezTo>
                  <a:pt x="2" y="141"/>
                  <a:pt x="3" y="142"/>
                  <a:pt x="5" y="143"/>
                </a:cubicBezTo>
                <a:cubicBezTo>
                  <a:pt x="9" y="147"/>
                  <a:pt x="15" y="149"/>
                  <a:pt x="21" y="149"/>
                </a:cubicBezTo>
                <a:cubicBezTo>
                  <a:pt x="27" y="149"/>
                  <a:pt x="33" y="147"/>
                  <a:pt x="38" y="143"/>
                </a:cubicBezTo>
                <a:cubicBezTo>
                  <a:pt x="39" y="142"/>
                  <a:pt x="40" y="141"/>
                  <a:pt x="42" y="140"/>
                </a:cubicBezTo>
                <a:cubicBezTo>
                  <a:pt x="47" y="134"/>
                  <a:pt x="50" y="128"/>
                  <a:pt x="50" y="120"/>
                </a:cubicBezTo>
                <a:cubicBezTo>
                  <a:pt x="50" y="112"/>
                  <a:pt x="47" y="105"/>
                  <a:pt x="42" y="99"/>
                </a:cubicBezTo>
                <a:cubicBezTo>
                  <a:pt x="36" y="93"/>
                  <a:pt x="29" y="91"/>
                  <a:pt x="21" y="91"/>
                </a:cubicBezTo>
                <a:cubicBezTo>
                  <a:pt x="13" y="91"/>
                  <a:pt x="6" y="93"/>
                  <a:pt x="1" y="99"/>
                </a:cubicBezTo>
                <a:cubicBezTo>
                  <a:pt x="1" y="99"/>
                  <a:pt x="0" y="99"/>
                  <a:pt x="0" y="99"/>
                </a:cubicBezTo>
                <a:cubicBezTo>
                  <a:pt x="0" y="53"/>
                  <a:pt x="0" y="53"/>
                  <a:pt x="0" y="53"/>
                </a:cubicBezTo>
                <a:cubicBezTo>
                  <a:pt x="67" y="53"/>
                  <a:pt x="67" y="53"/>
                  <a:pt x="67" y="53"/>
                </a:cubicBezTo>
                <a:cubicBezTo>
                  <a:pt x="65" y="52"/>
                  <a:pt x="64" y="51"/>
                  <a:pt x="63" y="50"/>
                </a:cubicBezTo>
                <a:cubicBezTo>
                  <a:pt x="57" y="44"/>
                  <a:pt x="54" y="37"/>
                  <a:pt x="54" y="29"/>
                </a:cubicBezTo>
                <a:cubicBezTo>
                  <a:pt x="54" y="21"/>
                  <a:pt x="57" y="15"/>
                  <a:pt x="63" y="9"/>
                </a:cubicBezTo>
                <a:cubicBezTo>
                  <a:pt x="69" y="3"/>
                  <a:pt x="75" y="0"/>
                  <a:pt x="83" y="0"/>
                </a:cubicBezTo>
                <a:cubicBezTo>
                  <a:pt x="91" y="0"/>
                  <a:pt x="98" y="3"/>
                  <a:pt x="104" y="9"/>
                </a:cubicBezTo>
                <a:cubicBezTo>
                  <a:pt x="110" y="15"/>
                  <a:pt x="112" y="21"/>
                  <a:pt x="112" y="29"/>
                </a:cubicBezTo>
                <a:cubicBezTo>
                  <a:pt x="112" y="37"/>
                  <a:pt x="110" y="44"/>
                  <a:pt x="104" y="50"/>
                </a:cubicBezTo>
                <a:cubicBezTo>
                  <a:pt x="103" y="51"/>
                  <a:pt x="101" y="52"/>
                  <a:pt x="100" y="53"/>
                </a:cubicBezTo>
                <a:cubicBezTo>
                  <a:pt x="162" y="53"/>
                  <a:pt x="162" y="53"/>
                  <a:pt x="162" y="53"/>
                </a:cubicBezTo>
                <a:cubicBezTo>
                  <a:pt x="162" y="195"/>
                  <a:pt x="162" y="195"/>
                  <a:pt x="162" y="195"/>
                </a:cubicBezTo>
                <a:cubicBezTo>
                  <a:pt x="158" y="192"/>
                  <a:pt x="153" y="190"/>
                  <a:pt x="147" y="190"/>
                </a:cubicBezTo>
                <a:cubicBezTo>
                  <a:pt x="139" y="190"/>
                  <a:pt x="133" y="193"/>
                  <a:pt x="127" y="199"/>
                </a:cubicBezTo>
                <a:cubicBezTo>
                  <a:pt x="127" y="199"/>
                  <a:pt x="127" y="199"/>
                  <a:pt x="127" y="199"/>
                </a:cubicBezTo>
                <a:cubicBezTo>
                  <a:pt x="121" y="205"/>
                  <a:pt x="118" y="212"/>
                  <a:pt x="118" y="219"/>
                </a:cubicBezTo>
                <a:cubicBezTo>
                  <a:pt x="118" y="227"/>
                  <a:pt x="121" y="234"/>
                  <a:pt x="127" y="240"/>
                </a:cubicBezTo>
                <a:cubicBezTo>
                  <a:pt x="127" y="240"/>
                  <a:pt x="127" y="240"/>
                  <a:pt x="127" y="240"/>
                </a:cubicBezTo>
                <a:cubicBezTo>
                  <a:pt x="128" y="241"/>
                  <a:pt x="129" y="242"/>
                  <a:pt x="131" y="243"/>
                </a:cubicBezTo>
                <a:cubicBezTo>
                  <a:pt x="136" y="247"/>
                  <a:pt x="141" y="248"/>
                  <a:pt x="147" y="248"/>
                </a:cubicBezTo>
                <a:cubicBezTo>
                  <a:pt x="153" y="248"/>
                  <a:pt x="158" y="247"/>
                  <a:pt x="162" y="244"/>
                </a:cubicBezTo>
                <a:lnTo>
                  <a:pt x="162" y="400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203" name="Freeform 11"/>
          <p:cNvSpPr/>
          <p:nvPr/>
        </p:nvSpPr>
        <p:spPr bwMode="auto">
          <a:xfrm>
            <a:off x="1880040" y="2759624"/>
            <a:ext cx="982109" cy="1389667"/>
          </a:xfrm>
          <a:custGeom>
            <a:avLst/>
            <a:gdLst/>
            <a:ahLst/>
            <a:cxnLst>
              <a:cxn ang="0">
                <a:pos x="235" y="400"/>
              </a:cxn>
              <a:cxn ang="0">
                <a:pos x="44" y="400"/>
              </a:cxn>
              <a:cxn ang="0">
                <a:pos x="44" y="244"/>
              </a:cxn>
              <a:cxn ang="0">
                <a:pos x="29" y="248"/>
              </a:cxn>
              <a:cxn ang="0">
                <a:pos x="13" y="243"/>
              </a:cxn>
              <a:cxn ang="0">
                <a:pos x="9" y="240"/>
              </a:cxn>
              <a:cxn ang="0">
                <a:pos x="9" y="240"/>
              </a:cxn>
              <a:cxn ang="0">
                <a:pos x="0" y="219"/>
              </a:cxn>
              <a:cxn ang="0">
                <a:pos x="9" y="199"/>
              </a:cxn>
              <a:cxn ang="0">
                <a:pos x="9" y="199"/>
              </a:cxn>
              <a:cxn ang="0">
                <a:pos x="29" y="190"/>
              </a:cxn>
              <a:cxn ang="0">
                <a:pos x="44" y="195"/>
              </a:cxn>
              <a:cxn ang="0">
                <a:pos x="44" y="53"/>
              </a:cxn>
              <a:cxn ang="0">
                <a:pos x="129" y="53"/>
              </a:cxn>
              <a:cxn ang="0">
                <a:pos x="125" y="50"/>
              </a:cxn>
              <a:cxn ang="0">
                <a:pos x="117" y="29"/>
              </a:cxn>
              <a:cxn ang="0">
                <a:pos x="125" y="9"/>
              </a:cxn>
              <a:cxn ang="0">
                <a:pos x="146" y="0"/>
              </a:cxn>
              <a:cxn ang="0">
                <a:pos x="166" y="9"/>
              </a:cxn>
              <a:cxn ang="0">
                <a:pos x="175" y="29"/>
              </a:cxn>
              <a:cxn ang="0">
                <a:pos x="166" y="50"/>
              </a:cxn>
              <a:cxn ang="0">
                <a:pos x="162" y="53"/>
              </a:cxn>
              <a:cxn ang="0">
                <a:pos x="235" y="53"/>
              </a:cxn>
              <a:cxn ang="0">
                <a:pos x="235" y="82"/>
              </a:cxn>
              <a:cxn ang="0">
                <a:pos x="254" y="75"/>
              </a:cxn>
              <a:cxn ang="0">
                <a:pos x="274" y="83"/>
              </a:cxn>
              <a:cxn ang="0">
                <a:pos x="283" y="104"/>
              </a:cxn>
              <a:cxn ang="0">
                <a:pos x="274" y="124"/>
              </a:cxn>
              <a:cxn ang="0">
                <a:pos x="254" y="133"/>
              </a:cxn>
              <a:cxn ang="0">
                <a:pos x="235" y="126"/>
              </a:cxn>
              <a:cxn ang="0">
                <a:pos x="235" y="154"/>
              </a:cxn>
              <a:cxn ang="0">
                <a:pos x="235" y="196"/>
              </a:cxn>
              <a:cxn ang="0">
                <a:pos x="218" y="190"/>
              </a:cxn>
              <a:cxn ang="0">
                <a:pos x="197" y="199"/>
              </a:cxn>
              <a:cxn ang="0">
                <a:pos x="191" y="207"/>
              </a:cxn>
              <a:cxn ang="0">
                <a:pos x="189" y="219"/>
              </a:cxn>
              <a:cxn ang="0">
                <a:pos x="194" y="236"/>
              </a:cxn>
              <a:cxn ang="0">
                <a:pos x="197" y="240"/>
              </a:cxn>
              <a:cxn ang="0">
                <a:pos x="218" y="248"/>
              </a:cxn>
              <a:cxn ang="0">
                <a:pos x="235" y="243"/>
              </a:cxn>
              <a:cxn ang="0">
                <a:pos x="235" y="274"/>
              </a:cxn>
              <a:cxn ang="0">
                <a:pos x="235" y="317"/>
              </a:cxn>
              <a:cxn ang="0">
                <a:pos x="218" y="312"/>
              </a:cxn>
              <a:cxn ang="0">
                <a:pos x="210" y="313"/>
              </a:cxn>
              <a:cxn ang="0">
                <a:pos x="197" y="320"/>
              </a:cxn>
              <a:cxn ang="0">
                <a:pos x="189" y="341"/>
              </a:cxn>
              <a:cxn ang="0">
                <a:pos x="197" y="361"/>
              </a:cxn>
              <a:cxn ang="0">
                <a:pos x="215" y="370"/>
              </a:cxn>
              <a:cxn ang="0">
                <a:pos x="218" y="370"/>
              </a:cxn>
              <a:cxn ang="0">
                <a:pos x="235" y="364"/>
              </a:cxn>
              <a:cxn ang="0">
                <a:pos x="235" y="400"/>
              </a:cxn>
            </a:cxnLst>
            <a:rect l="0" t="0" r="r" b="b"/>
            <a:pathLst>
              <a:path w="283" h="400">
                <a:moveTo>
                  <a:pt x="235" y="400"/>
                </a:moveTo>
                <a:cubicBezTo>
                  <a:pt x="44" y="400"/>
                  <a:pt x="44" y="400"/>
                  <a:pt x="44" y="400"/>
                </a:cubicBezTo>
                <a:cubicBezTo>
                  <a:pt x="44" y="244"/>
                  <a:pt x="44" y="244"/>
                  <a:pt x="44" y="244"/>
                </a:cubicBezTo>
                <a:cubicBezTo>
                  <a:pt x="40" y="247"/>
                  <a:pt x="35" y="248"/>
                  <a:pt x="29" y="248"/>
                </a:cubicBezTo>
                <a:cubicBezTo>
                  <a:pt x="23" y="248"/>
                  <a:pt x="18" y="247"/>
                  <a:pt x="13" y="243"/>
                </a:cubicBezTo>
                <a:cubicBezTo>
                  <a:pt x="11" y="242"/>
                  <a:pt x="10" y="241"/>
                  <a:pt x="9" y="240"/>
                </a:cubicBezTo>
                <a:cubicBezTo>
                  <a:pt x="9" y="240"/>
                  <a:pt x="9" y="240"/>
                  <a:pt x="9" y="240"/>
                </a:cubicBezTo>
                <a:cubicBezTo>
                  <a:pt x="3" y="234"/>
                  <a:pt x="0" y="227"/>
                  <a:pt x="0" y="219"/>
                </a:cubicBezTo>
                <a:cubicBezTo>
                  <a:pt x="0" y="212"/>
                  <a:pt x="3" y="205"/>
                  <a:pt x="9" y="199"/>
                </a:cubicBezTo>
                <a:cubicBezTo>
                  <a:pt x="9" y="199"/>
                  <a:pt x="9" y="199"/>
                  <a:pt x="9" y="199"/>
                </a:cubicBezTo>
                <a:cubicBezTo>
                  <a:pt x="15" y="193"/>
                  <a:pt x="21" y="190"/>
                  <a:pt x="29" y="190"/>
                </a:cubicBezTo>
                <a:cubicBezTo>
                  <a:pt x="35" y="190"/>
                  <a:pt x="40" y="192"/>
                  <a:pt x="44" y="195"/>
                </a:cubicBezTo>
                <a:cubicBezTo>
                  <a:pt x="44" y="53"/>
                  <a:pt x="44" y="53"/>
                  <a:pt x="44" y="53"/>
                </a:cubicBezTo>
                <a:cubicBezTo>
                  <a:pt x="129" y="53"/>
                  <a:pt x="129" y="53"/>
                  <a:pt x="129" y="53"/>
                </a:cubicBezTo>
                <a:cubicBezTo>
                  <a:pt x="128" y="52"/>
                  <a:pt x="126" y="51"/>
                  <a:pt x="125" y="50"/>
                </a:cubicBezTo>
                <a:cubicBezTo>
                  <a:pt x="119" y="44"/>
                  <a:pt x="117" y="37"/>
                  <a:pt x="117" y="29"/>
                </a:cubicBezTo>
                <a:cubicBezTo>
                  <a:pt x="117" y="21"/>
                  <a:pt x="119" y="15"/>
                  <a:pt x="125" y="9"/>
                </a:cubicBezTo>
                <a:cubicBezTo>
                  <a:pt x="131" y="3"/>
                  <a:pt x="138" y="0"/>
                  <a:pt x="146" y="0"/>
                </a:cubicBezTo>
                <a:cubicBezTo>
                  <a:pt x="154" y="0"/>
                  <a:pt x="160" y="3"/>
                  <a:pt x="166" y="9"/>
                </a:cubicBezTo>
                <a:cubicBezTo>
                  <a:pt x="172" y="15"/>
                  <a:pt x="175" y="21"/>
                  <a:pt x="175" y="29"/>
                </a:cubicBezTo>
                <a:cubicBezTo>
                  <a:pt x="175" y="37"/>
                  <a:pt x="172" y="44"/>
                  <a:pt x="166" y="50"/>
                </a:cubicBezTo>
                <a:cubicBezTo>
                  <a:pt x="165" y="51"/>
                  <a:pt x="163" y="52"/>
                  <a:pt x="162" y="53"/>
                </a:cubicBezTo>
                <a:cubicBezTo>
                  <a:pt x="235" y="53"/>
                  <a:pt x="235" y="53"/>
                  <a:pt x="235" y="53"/>
                </a:cubicBezTo>
                <a:cubicBezTo>
                  <a:pt x="235" y="82"/>
                  <a:pt x="235" y="82"/>
                  <a:pt x="235" y="82"/>
                </a:cubicBezTo>
                <a:cubicBezTo>
                  <a:pt x="240" y="77"/>
                  <a:pt x="247" y="75"/>
                  <a:pt x="254" y="75"/>
                </a:cubicBezTo>
                <a:cubicBezTo>
                  <a:pt x="262" y="75"/>
                  <a:pt x="269" y="78"/>
                  <a:pt x="274" y="83"/>
                </a:cubicBezTo>
                <a:cubicBezTo>
                  <a:pt x="280" y="89"/>
                  <a:pt x="283" y="96"/>
                  <a:pt x="283" y="104"/>
                </a:cubicBezTo>
                <a:cubicBezTo>
                  <a:pt x="283" y="112"/>
                  <a:pt x="280" y="119"/>
                  <a:pt x="274" y="124"/>
                </a:cubicBezTo>
                <a:cubicBezTo>
                  <a:pt x="269" y="130"/>
                  <a:pt x="262" y="133"/>
                  <a:pt x="254" y="133"/>
                </a:cubicBezTo>
                <a:cubicBezTo>
                  <a:pt x="247" y="133"/>
                  <a:pt x="240" y="130"/>
                  <a:pt x="235" y="126"/>
                </a:cubicBezTo>
                <a:cubicBezTo>
                  <a:pt x="235" y="154"/>
                  <a:pt x="235" y="154"/>
                  <a:pt x="235" y="154"/>
                </a:cubicBezTo>
                <a:cubicBezTo>
                  <a:pt x="235" y="196"/>
                  <a:pt x="235" y="196"/>
                  <a:pt x="235" y="196"/>
                </a:cubicBezTo>
                <a:cubicBezTo>
                  <a:pt x="230" y="192"/>
                  <a:pt x="224" y="190"/>
                  <a:pt x="218" y="190"/>
                </a:cubicBezTo>
                <a:cubicBezTo>
                  <a:pt x="210" y="190"/>
                  <a:pt x="203" y="193"/>
                  <a:pt x="197" y="199"/>
                </a:cubicBezTo>
                <a:cubicBezTo>
                  <a:pt x="195" y="201"/>
                  <a:pt x="193" y="204"/>
                  <a:pt x="191" y="207"/>
                </a:cubicBezTo>
                <a:cubicBezTo>
                  <a:pt x="190" y="211"/>
                  <a:pt x="189" y="215"/>
                  <a:pt x="189" y="219"/>
                </a:cubicBezTo>
                <a:cubicBezTo>
                  <a:pt x="189" y="226"/>
                  <a:pt x="191" y="231"/>
                  <a:pt x="194" y="236"/>
                </a:cubicBezTo>
                <a:cubicBezTo>
                  <a:pt x="195" y="237"/>
                  <a:pt x="196" y="239"/>
                  <a:pt x="197" y="240"/>
                </a:cubicBezTo>
                <a:cubicBezTo>
                  <a:pt x="203" y="246"/>
                  <a:pt x="210" y="248"/>
                  <a:pt x="218" y="248"/>
                </a:cubicBezTo>
                <a:cubicBezTo>
                  <a:pt x="224" y="248"/>
                  <a:pt x="230" y="247"/>
                  <a:pt x="235" y="243"/>
                </a:cubicBezTo>
                <a:cubicBezTo>
                  <a:pt x="235" y="274"/>
                  <a:pt x="235" y="274"/>
                  <a:pt x="235" y="274"/>
                </a:cubicBezTo>
                <a:cubicBezTo>
                  <a:pt x="235" y="317"/>
                  <a:pt x="235" y="317"/>
                  <a:pt x="235" y="317"/>
                </a:cubicBezTo>
                <a:cubicBezTo>
                  <a:pt x="230" y="313"/>
                  <a:pt x="224" y="312"/>
                  <a:pt x="218" y="312"/>
                </a:cubicBezTo>
                <a:cubicBezTo>
                  <a:pt x="215" y="312"/>
                  <a:pt x="213" y="312"/>
                  <a:pt x="210" y="313"/>
                </a:cubicBezTo>
                <a:cubicBezTo>
                  <a:pt x="205" y="314"/>
                  <a:pt x="201" y="316"/>
                  <a:pt x="197" y="320"/>
                </a:cubicBezTo>
                <a:cubicBezTo>
                  <a:pt x="192" y="326"/>
                  <a:pt x="189" y="333"/>
                  <a:pt x="189" y="341"/>
                </a:cubicBezTo>
                <a:cubicBezTo>
                  <a:pt x="189" y="349"/>
                  <a:pt x="192" y="355"/>
                  <a:pt x="197" y="361"/>
                </a:cubicBezTo>
                <a:cubicBezTo>
                  <a:pt x="202" y="366"/>
                  <a:pt x="208" y="369"/>
                  <a:pt x="215" y="370"/>
                </a:cubicBezTo>
                <a:cubicBezTo>
                  <a:pt x="216" y="370"/>
                  <a:pt x="217" y="370"/>
                  <a:pt x="218" y="370"/>
                </a:cubicBezTo>
                <a:cubicBezTo>
                  <a:pt x="224" y="370"/>
                  <a:pt x="230" y="368"/>
                  <a:pt x="235" y="364"/>
                </a:cubicBezTo>
                <a:lnTo>
                  <a:pt x="235" y="4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204" name="Freeform 12"/>
          <p:cNvSpPr/>
          <p:nvPr/>
        </p:nvSpPr>
        <p:spPr bwMode="auto">
          <a:xfrm>
            <a:off x="2535374" y="3295486"/>
            <a:ext cx="1171389" cy="430476"/>
          </a:xfrm>
          <a:custGeom>
            <a:avLst/>
            <a:gdLst/>
            <a:ahLst/>
            <a:cxnLst>
              <a:cxn ang="0">
                <a:pos x="292" y="2"/>
              </a:cxn>
              <a:cxn ang="0">
                <a:pos x="319" y="18"/>
              </a:cxn>
              <a:cxn ang="0">
                <a:pos x="337" y="62"/>
              </a:cxn>
              <a:cxn ang="0">
                <a:pos x="319" y="105"/>
              </a:cxn>
              <a:cxn ang="0">
                <a:pos x="276" y="124"/>
              </a:cxn>
              <a:cxn ang="0">
                <a:pos x="260" y="124"/>
              </a:cxn>
              <a:cxn ang="0">
                <a:pos x="237" y="120"/>
              </a:cxn>
              <a:cxn ang="0">
                <a:pos x="145" y="120"/>
              </a:cxn>
              <a:cxn ang="0">
                <a:pos x="150" y="103"/>
              </a:cxn>
              <a:cxn ang="0">
                <a:pos x="141" y="83"/>
              </a:cxn>
              <a:cxn ang="0">
                <a:pos x="121" y="74"/>
              </a:cxn>
              <a:cxn ang="0">
                <a:pos x="100" y="83"/>
              </a:cxn>
              <a:cxn ang="0">
                <a:pos x="92" y="103"/>
              </a:cxn>
              <a:cxn ang="0">
                <a:pos x="97" y="120"/>
              </a:cxn>
              <a:cxn ang="0">
                <a:pos x="46" y="120"/>
              </a:cxn>
              <a:cxn ang="0">
                <a:pos x="46" y="89"/>
              </a:cxn>
              <a:cxn ang="0">
                <a:pos x="29" y="94"/>
              </a:cxn>
              <a:cxn ang="0">
                <a:pos x="8" y="86"/>
              </a:cxn>
              <a:cxn ang="0">
                <a:pos x="5" y="82"/>
              </a:cxn>
              <a:cxn ang="0">
                <a:pos x="0" y="65"/>
              </a:cxn>
              <a:cxn ang="0">
                <a:pos x="2" y="53"/>
              </a:cxn>
              <a:cxn ang="0">
                <a:pos x="8" y="45"/>
              </a:cxn>
              <a:cxn ang="0">
                <a:pos x="29" y="36"/>
              </a:cxn>
              <a:cxn ang="0">
                <a:pos x="46" y="42"/>
              </a:cxn>
              <a:cxn ang="0">
                <a:pos x="46" y="0"/>
              </a:cxn>
              <a:cxn ang="0">
                <a:pos x="52" y="0"/>
              </a:cxn>
              <a:cxn ang="0">
                <a:pos x="52" y="1"/>
              </a:cxn>
              <a:cxn ang="0">
                <a:pos x="54" y="1"/>
              </a:cxn>
              <a:cxn ang="0">
                <a:pos x="62" y="0"/>
              </a:cxn>
              <a:cxn ang="0">
                <a:pos x="189" y="0"/>
              </a:cxn>
              <a:cxn ang="0">
                <a:pos x="181" y="20"/>
              </a:cxn>
              <a:cxn ang="0">
                <a:pos x="189" y="40"/>
              </a:cxn>
              <a:cxn ang="0">
                <a:pos x="210" y="49"/>
              </a:cxn>
              <a:cxn ang="0">
                <a:pos x="230" y="40"/>
              </a:cxn>
              <a:cxn ang="0">
                <a:pos x="239" y="20"/>
              </a:cxn>
              <a:cxn ang="0">
                <a:pos x="231" y="0"/>
              </a:cxn>
              <a:cxn ang="0">
                <a:pos x="276" y="0"/>
              </a:cxn>
              <a:cxn ang="0">
                <a:pos x="292" y="2"/>
              </a:cxn>
            </a:cxnLst>
            <a:rect l="0" t="0" r="r" b="b"/>
            <a:pathLst>
              <a:path w="337" h="124">
                <a:moveTo>
                  <a:pt x="292" y="2"/>
                </a:moveTo>
                <a:cubicBezTo>
                  <a:pt x="302" y="5"/>
                  <a:pt x="311" y="10"/>
                  <a:pt x="319" y="18"/>
                </a:cubicBezTo>
                <a:cubicBezTo>
                  <a:pt x="331" y="31"/>
                  <a:pt x="337" y="45"/>
                  <a:pt x="337" y="62"/>
                </a:cubicBezTo>
                <a:cubicBezTo>
                  <a:pt x="337" y="79"/>
                  <a:pt x="331" y="93"/>
                  <a:pt x="319" y="105"/>
                </a:cubicBezTo>
                <a:cubicBezTo>
                  <a:pt x="307" y="118"/>
                  <a:pt x="293" y="124"/>
                  <a:pt x="276" y="124"/>
                </a:cubicBezTo>
                <a:cubicBezTo>
                  <a:pt x="260" y="124"/>
                  <a:pt x="260" y="124"/>
                  <a:pt x="260" y="124"/>
                </a:cubicBezTo>
                <a:cubicBezTo>
                  <a:pt x="253" y="121"/>
                  <a:pt x="245" y="120"/>
                  <a:pt x="237" y="120"/>
                </a:cubicBezTo>
                <a:cubicBezTo>
                  <a:pt x="145" y="120"/>
                  <a:pt x="145" y="120"/>
                  <a:pt x="145" y="120"/>
                </a:cubicBezTo>
                <a:cubicBezTo>
                  <a:pt x="148" y="115"/>
                  <a:pt x="150" y="109"/>
                  <a:pt x="150" y="103"/>
                </a:cubicBezTo>
                <a:cubicBezTo>
                  <a:pt x="150" y="95"/>
                  <a:pt x="147" y="89"/>
                  <a:pt x="141" y="83"/>
                </a:cubicBezTo>
                <a:cubicBezTo>
                  <a:pt x="136" y="77"/>
                  <a:pt x="129" y="74"/>
                  <a:pt x="121" y="74"/>
                </a:cubicBezTo>
                <a:cubicBezTo>
                  <a:pt x="113" y="74"/>
                  <a:pt x="106" y="77"/>
                  <a:pt x="100" y="83"/>
                </a:cubicBezTo>
                <a:cubicBezTo>
                  <a:pt x="95" y="89"/>
                  <a:pt x="92" y="95"/>
                  <a:pt x="92" y="103"/>
                </a:cubicBezTo>
                <a:cubicBezTo>
                  <a:pt x="92" y="109"/>
                  <a:pt x="94" y="115"/>
                  <a:pt x="97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89"/>
                  <a:pt x="46" y="89"/>
                  <a:pt x="46" y="89"/>
                </a:cubicBezTo>
                <a:cubicBezTo>
                  <a:pt x="41" y="93"/>
                  <a:pt x="35" y="94"/>
                  <a:pt x="29" y="94"/>
                </a:cubicBezTo>
                <a:cubicBezTo>
                  <a:pt x="21" y="94"/>
                  <a:pt x="14" y="92"/>
                  <a:pt x="8" y="86"/>
                </a:cubicBezTo>
                <a:cubicBezTo>
                  <a:pt x="7" y="85"/>
                  <a:pt x="6" y="83"/>
                  <a:pt x="5" y="82"/>
                </a:cubicBezTo>
                <a:cubicBezTo>
                  <a:pt x="2" y="77"/>
                  <a:pt x="0" y="72"/>
                  <a:pt x="0" y="65"/>
                </a:cubicBezTo>
                <a:cubicBezTo>
                  <a:pt x="0" y="61"/>
                  <a:pt x="1" y="57"/>
                  <a:pt x="2" y="53"/>
                </a:cubicBezTo>
                <a:cubicBezTo>
                  <a:pt x="4" y="50"/>
                  <a:pt x="6" y="47"/>
                  <a:pt x="8" y="45"/>
                </a:cubicBezTo>
                <a:cubicBezTo>
                  <a:pt x="14" y="39"/>
                  <a:pt x="21" y="36"/>
                  <a:pt x="29" y="36"/>
                </a:cubicBezTo>
                <a:cubicBezTo>
                  <a:pt x="35" y="36"/>
                  <a:pt x="41" y="38"/>
                  <a:pt x="46" y="42"/>
                </a:cubicBezTo>
                <a:cubicBezTo>
                  <a:pt x="46" y="0"/>
                  <a:pt x="46" y="0"/>
                  <a:pt x="46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2" y="1"/>
                  <a:pt x="52" y="1"/>
                  <a:pt x="52" y="1"/>
                </a:cubicBezTo>
                <a:cubicBezTo>
                  <a:pt x="53" y="1"/>
                  <a:pt x="54" y="1"/>
                  <a:pt x="54" y="1"/>
                </a:cubicBezTo>
                <a:cubicBezTo>
                  <a:pt x="57" y="1"/>
                  <a:pt x="60" y="0"/>
                  <a:pt x="62" y="0"/>
                </a:cubicBezTo>
                <a:cubicBezTo>
                  <a:pt x="189" y="0"/>
                  <a:pt x="189" y="0"/>
                  <a:pt x="189" y="0"/>
                </a:cubicBezTo>
                <a:cubicBezTo>
                  <a:pt x="184" y="6"/>
                  <a:pt x="181" y="12"/>
                  <a:pt x="181" y="20"/>
                </a:cubicBezTo>
                <a:cubicBezTo>
                  <a:pt x="181" y="28"/>
                  <a:pt x="184" y="35"/>
                  <a:pt x="189" y="40"/>
                </a:cubicBezTo>
                <a:cubicBezTo>
                  <a:pt x="195" y="46"/>
                  <a:pt x="202" y="49"/>
                  <a:pt x="210" y="49"/>
                </a:cubicBezTo>
                <a:cubicBezTo>
                  <a:pt x="218" y="49"/>
                  <a:pt x="225" y="46"/>
                  <a:pt x="230" y="40"/>
                </a:cubicBezTo>
                <a:cubicBezTo>
                  <a:pt x="236" y="35"/>
                  <a:pt x="239" y="28"/>
                  <a:pt x="239" y="20"/>
                </a:cubicBezTo>
                <a:cubicBezTo>
                  <a:pt x="239" y="12"/>
                  <a:pt x="236" y="6"/>
                  <a:pt x="231" y="0"/>
                </a:cubicBezTo>
                <a:cubicBezTo>
                  <a:pt x="276" y="0"/>
                  <a:pt x="276" y="0"/>
                  <a:pt x="276" y="0"/>
                </a:cubicBezTo>
                <a:cubicBezTo>
                  <a:pt x="281" y="0"/>
                  <a:pt x="287" y="1"/>
                  <a:pt x="292" y="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205" name="Freeform 13"/>
          <p:cNvSpPr/>
          <p:nvPr/>
        </p:nvSpPr>
        <p:spPr bwMode="auto">
          <a:xfrm>
            <a:off x="2696083" y="2718541"/>
            <a:ext cx="1062464" cy="746633"/>
          </a:xfrm>
          <a:custGeom>
            <a:avLst/>
            <a:gdLst/>
            <a:ahLst/>
            <a:cxnLst>
              <a:cxn ang="0">
                <a:pos x="0" y="166"/>
              </a:cxn>
              <a:cxn ang="0">
                <a:pos x="0" y="138"/>
              </a:cxn>
              <a:cxn ang="0">
                <a:pos x="19" y="145"/>
              </a:cxn>
              <a:cxn ang="0">
                <a:pos x="39" y="136"/>
              </a:cxn>
              <a:cxn ang="0">
                <a:pos x="48" y="116"/>
              </a:cxn>
              <a:cxn ang="0">
                <a:pos x="39" y="95"/>
              </a:cxn>
              <a:cxn ang="0">
                <a:pos x="19" y="87"/>
              </a:cxn>
              <a:cxn ang="0">
                <a:pos x="0" y="94"/>
              </a:cxn>
              <a:cxn ang="0">
                <a:pos x="0" y="65"/>
              </a:cxn>
              <a:cxn ang="0">
                <a:pos x="19" y="65"/>
              </a:cxn>
              <a:cxn ang="0">
                <a:pos x="19" y="48"/>
              </a:cxn>
              <a:cxn ang="0">
                <a:pos x="22" y="48"/>
              </a:cxn>
              <a:cxn ang="0">
                <a:pos x="182" y="48"/>
              </a:cxn>
              <a:cxn ang="0">
                <a:pos x="175" y="29"/>
              </a:cxn>
              <a:cxn ang="0">
                <a:pos x="184" y="9"/>
              </a:cxn>
              <a:cxn ang="0">
                <a:pos x="204" y="0"/>
              </a:cxn>
              <a:cxn ang="0">
                <a:pos x="225" y="9"/>
              </a:cxn>
              <a:cxn ang="0">
                <a:pos x="233" y="29"/>
              </a:cxn>
              <a:cxn ang="0">
                <a:pos x="226" y="48"/>
              </a:cxn>
              <a:cxn ang="0">
                <a:pos x="246" y="48"/>
              </a:cxn>
              <a:cxn ang="0">
                <a:pos x="262" y="50"/>
              </a:cxn>
              <a:cxn ang="0">
                <a:pos x="288" y="65"/>
              </a:cxn>
              <a:cxn ang="0">
                <a:pos x="289" y="66"/>
              </a:cxn>
              <a:cxn ang="0">
                <a:pos x="306" y="108"/>
              </a:cxn>
              <a:cxn ang="0">
                <a:pos x="306" y="108"/>
              </a:cxn>
              <a:cxn ang="0">
                <a:pos x="289" y="151"/>
              </a:cxn>
              <a:cxn ang="0">
                <a:pos x="246" y="168"/>
              </a:cxn>
              <a:cxn ang="0">
                <a:pos x="246" y="168"/>
              </a:cxn>
              <a:cxn ang="0">
                <a:pos x="230" y="166"/>
              </a:cxn>
              <a:cxn ang="0">
                <a:pos x="185" y="166"/>
              </a:cxn>
              <a:cxn ang="0">
                <a:pos x="193" y="186"/>
              </a:cxn>
              <a:cxn ang="0">
                <a:pos x="184" y="206"/>
              </a:cxn>
              <a:cxn ang="0">
                <a:pos x="164" y="215"/>
              </a:cxn>
              <a:cxn ang="0">
                <a:pos x="143" y="206"/>
              </a:cxn>
              <a:cxn ang="0">
                <a:pos x="135" y="186"/>
              </a:cxn>
              <a:cxn ang="0">
                <a:pos x="143" y="166"/>
              </a:cxn>
              <a:cxn ang="0">
                <a:pos x="16" y="166"/>
              </a:cxn>
              <a:cxn ang="0">
                <a:pos x="8" y="167"/>
              </a:cxn>
              <a:cxn ang="0">
                <a:pos x="6" y="167"/>
              </a:cxn>
              <a:cxn ang="0">
                <a:pos x="6" y="166"/>
              </a:cxn>
              <a:cxn ang="0">
                <a:pos x="0" y="166"/>
              </a:cxn>
            </a:cxnLst>
            <a:rect l="0" t="0" r="r" b="b"/>
            <a:pathLst>
              <a:path w="306" h="215">
                <a:moveTo>
                  <a:pt x="0" y="166"/>
                </a:moveTo>
                <a:cubicBezTo>
                  <a:pt x="0" y="138"/>
                  <a:pt x="0" y="138"/>
                  <a:pt x="0" y="138"/>
                </a:cubicBezTo>
                <a:cubicBezTo>
                  <a:pt x="5" y="142"/>
                  <a:pt x="12" y="145"/>
                  <a:pt x="19" y="145"/>
                </a:cubicBezTo>
                <a:cubicBezTo>
                  <a:pt x="27" y="145"/>
                  <a:pt x="34" y="142"/>
                  <a:pt x="39" y="136"/>
                </a:cubicBezTo>
                <a:cubicBezTo>
                  <a:pt x="45" y="131"/>
                  <a:pt x="48" y="124"/>
                  <a:pt x="48" y="116"/>
                </a:cubicBezTo>
                <a:cubicBezTo>
                  <a:pt x="48" y="108"/>
                  <a:pt x="45" y="101"/>
                  <a:pt x="39" y="95"/>
                </a:cubicBezTo>
                <a:cubicBezTo>
                  <a:pt x="34" y="90"/>
                  <a:pt x="27" y="87"/>
                  <a:pt x="19" y="87"/>
                </a:cubicBezTo>
                <a:cubicBezTo>
                  <a:pt x="12" y="87"/>
                  <a:pt x="5" y="89"/>
                  <a:pt x="0" y="94"/>
                </a:cubicBezTo>
                <a:cubicBezTo>
                  <a:pt x="0" y="65"/>
                  <a:pt x="0" y="65"/>
                  <a:pt x="0" y="65"/>
                </a:cubicBezTo>
                <a:cubicBezTo>
                  <a:pt x="19" y="65"/>
                  <a:pt x="19" y="65"/>
                  <a:pt x="19" y="65"/>
                </a:cubicBezTo>
                <a:cubicBezTo>
                  <a:pt x="19" y="48"/>
                  <a:pt x="19" y="48"/>
                  <a:pt x="19" y="48"/>
                </a:cubicBezTo>
                <a:cubicBezTo>
                  <a:pt x="20" y="48"/>
                  <a:pt x="21" y="48"/>
                  <a:pt x="22" y="48"/>
                </a:cubicBezTo>
                <a:cubicBezTo>
                  <a:pt x="182" y="48"/>
                  <a:pt x="182" y="48"/>
                  <a:pt x="182" y="48"/>
                </a:cubicBezTo>
                <a:cubicBezTo>
                  <a:pt x="178" y="43"/>
                  <a:pt x="175" y="37"/>
                  <a:pt x="175" y="29"/>
                </a:cubicBezTo>
                <a:cubicBezTo>
                  <a:pt x="175" y="21"/>
                  <a:pt x="178" y="15"/>
                  <a:pt x="184" y="9"/>
                </a:cubicBezTo>
                <a:cubicBezTo>
                  <a:pt x="189" y="3"/>
                  <a:pt x="196" y="0"/>
                  <a:pt x="204" y="0"/>
                </a:cubicBezTo>
                <a:cubicBezTo>
                  <a:pt x="212" y="0"/>
                  <a:pt x="219" y="3"/>
                  <a:pt x="225" y="9"/>
                </a:cubicBezTo>
                <a:cubicBezTo>
                  <a:pt x="230" y="15"/>
                  <a:pt x="233" y="21"/>
                  <a:pt x="233" y="29"/>
                </a:cubicBezTo>
                <a:cubicBezTo>
                  <a:pt x="233" y="37"/>
                  <a:pt x="231" y="43"/>
                  <a:pt x="226" y="48"/>
                </a:cubicBezTo>
                <a:cubicBezTo>
                  <a:pt x="246" y="48"/>
                  <a:pt x="246" y="48"/>
                  <a:pt x="246" y="48"/>
                </a:cubicBezTo>
                <a:cubicBezTo>
                  <a:pt x="252" y="48"/>
                  <a:pt x="257" y="49"/>
                  <a:pt x="262" y="50"/>
                </a:cubicBezTo>
                <a:cubicBezTo>
                  <a:pt x="272" y="53"/>
                  <a:pt x="280" y="58"/>
                  <a:pt x="288" y="65"/>
                </a:cubicBezTo>
                <a:cubicBezTo>
                  <a:pt x="288" y="65"/>
                  <a:pt x="289" y="66"/>
                  <a:pt x="289" y="66"/>
                </a:cubicBezTo>
                <a:cubicBezTo>
                  <a:pt x="301" y="78"/>
                  <a:pt x="306" y="92"/>
                  <a:pt x="306" y="108"/>
                </a:cubicBezTo>
                <a:cubicBezTo>
                  <a:pt x="306" y="108"/>
                  <a:pt x="306" y="108"/>
                  <a:pt x="306" y="108"/>
                </a:cubicBezTo>
                <a:cubicBezTo>
                  <a:pt x="306" y="125"/>
                  <a:pt x="301" y="139"/>
                  <a:pt x="289" y="151"/>
                </a:cubicBezTo>
                <a:cubicBezTo>
                  <a:pt x="277" y="163"/>
                  <a:pt x="263" y="168"/>
                  <a:pt x="246" y="168"/>
                </a:cubicBezTo>
                <a:cubicBezTo>
                  <a:pt x="246" y="168"/>
                  <a:pt x="246" y="168"/>
                  <a:pt x="246" y="168"/>
                </a:cubicBezTo>
                <a:cubicBezTo>
                  <a:pt x="241" y="167"/>
                  <a:pt x="235" y="166"/>
                  <a:pt x="230" y="166"/>
                </a:cubicBezTo>
                <a:cubicBezTo>
                  <a:pt x="185" y="166"/>
                  <a:pt x="185" y="166"/>
                  <a:pt x="185" y="166"/>
                </a:cubicBezTo>
                <a:cubicBezTo>
                  <a:pt x="190" y="172"/>
                  <a:pt x="193" y="178"/>
                  <a:pt x="193" y="186"/>
                </a:cubicBezTo>
                <a:cubicBezTo>
                  <a:pt x="193" y="194"/>
                  <a:pt x="190" y="201"/>
                  <a:pt x="184" y="206"/>
                </a:cubicBezTo>
                <a:cubicBezTo>
                  <a:pt x="179" y="212"/>
                  <a:pt x="172" y="215"/>
                  <a:pt x="164" y="215"/>
                </a:cubicBezTo>
                <a:cubicBezTo>
                  <a:pt x="156" y="215"/>
                  <a:pt x="149" y="212"/>
                  <a:pt x="143" y="206"/>
                </a:cubicBezTo>
                <a:cubicBezTo>
                  <a:pt x="138" y="201"/>
                  <a:pt x="135" y="194"/>
                  <a:pt x="135" y="186"/>
                </a:cubicBezTo>
                <a:cubicBezTo>
                  <a:pt x="135" y="178"/>
                  <a:pt x="138" y="172"/>
                  <a:pt x="143" y="166"/>
                </a:cubicBezTo>
                <a:cubicBezTo>
                  <a:pt x="16" y="166"/>
                  <a:pt x="16" y="166"/>
                  <a:pt x="16" y="166"/>
                </a:cubicBezTo>
                <a:cubicBezTo>
                  <a:pt x="14" y="166"/>
                  <a:pt x="11" y="167"/>
                  <a:pt x="8" y="167"/>
                </a:cubicBezTo>
                <a:cubicBezTo>
                  <a:pt x="8" y="167"/>
                  <a:pt x="7" y="167"/>
                  <a:pt x="6" y="167"/>
                </a:cubicBezTo>
                <a:cubicBezTo>
                  <a:pt x="6" y="166"/>
                  <a:pt x="6" y="166"/>
                  <a:pt x="6" y="166"/>
                </a:cubicBezTo>
                <a:lnTo>
                  <a:pt x="0" y="166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206" name="Freeform 14"/>
          <p:cNvSpPr/>
          <p:nvPr/>
        </p:nvSpPr>
        <p:spPr bwMode="auto">
          <a:xfrm>
            <a:off x="2660371" y="2439893"/>
            <a:ext cx="1094606" cy="451910"/>
          </a:xfrm>
          <a:custGeom>
            <a:avLst/>
            <a:gdLst/>
            <a:ahLst/>
            <a:cxnLst>
              <a:cxn ang="0">
                <a:pos x="272" y="130"/>
              </a:cxn>
              <a:cxn ang="0">
                <a:pos x="256" y="128"/>
              </a:cxn>
              <a:cxn ang="0">
                <a:pos x="236" y="128"/>
              </a:cxn>
              <a:cxn ang="0">
                <a:pos x="243" y="109"/>
              </a:cxn>
              <a:cxn ang="0">
                <a:pos x="235" y="89"/>
              </a:cxn>
              <a:cxn ang="0">
                <a:pos x="214" y="80"/>
              </a:cxn>
              <a:cxn ang="0">
                <a:pos x="194" y="89"/>
              </a:cxn>
              <a:cxn ang="0">
                <a:pos x="185" y="109"/>
              </a:cxn>
              <a:cxn ang="0">
                <a:pos x="192" y="128"/>
              </a:cxn>
              <a:cxn ang="0">
                <a:pos x="32" y="128"/>
              </a:cxn>
              <a:cxn ang="0">
                <a:pos x="29" y="128"/>
              </a:cxn>
              <a:cxn ang="0">
                <a:pos x="29" y="97"/>
              </a:cxn>
              <a:cxn ang="0">
                <a:pos x="10" y="90"/>
              </a:cxn>
              <a:cxn ang="0">
                <a:pos x="8" y="89"/>
              </a:cxn>
              <a:cxn ang="0">
                <a:pos x="0" y="68"/>
              </a:cxn>
              <a:cxn ang="0">
                <a:pos x="8" y="48"/>
              </a:cxn>
              <a:cxn ang="0">
                <a:pos x="10" y="46"/>
              </a:cxn>
              <a:cxn ang="0">
                <a:pos x="29" y="39"/>
              </a:cxn>
              <a:cxn ang="0">
                <a:pos x="29" y="0"/>
              </a:cxn>
              <a:cxn ang="0">
                <a:pos x="248" y="0"/>
              </a:cxn>
              <a:cxn ang="0">
                <a:pos x="296" y="20"/>
              </a:cxn>
              <a:cxn ang="0">
                <a:pos x="315" y="67"/>
              </a:cxn>
              <a:cxn ang="0">
                <a:pos x="315" y="67"/>
              </a:cxn>
              <a:cxn ang="0">
                <a:pos x="296" y="115"/>
              </a:cxn>
              <a:cxn ang="0">
                <a:pos x="272" y="130"/>
              </a:cxn>
            </a:cxnLst>
            <a:rect l="0" t="0" r="r" b="b"/>
            <a:pathLst>
              <a:path w="315" h="130">
                <a:moveTo>
                  <a:pt x="272" y="130"/>
                </a:moveTo>
                <a:cubicBezTo>
                  <a:pt x="267" y="129"/>
                  <a:pt x="262" y="128"/>
                  <a:pt x="256" y="128"/>
                </a:cubicBezTo>
                <a:cubicBezTo>
                  <a:pt x="236" y="128"/>
                  <a:pt x="236" y="128"/>
                  <a:pt x="236" y="128"/>
                </a:cubicBezTo>
                <a:cubicBezTo>
                  <a:pt x="241" y="123"/>
                  <a:pt x="243" y="117"/>
                  <a:pt x="243" y="109"/>
                </a:cubicBezTo>
                <a:cubicBezTo>
                  <a:pt x="243" y="101"/>
                  <a:pt x="240" y="95"/>
                  <a:pt x="235" y="89"/>
                </a:cubicBezTo>
                <a:cubicBezTo>
                  <a:pt x="229" y="83"/>
                  <a:pt x="222" y="80"/>
                  <a:pt x="214" y="80"/>
                </a:cubicBezTo>
                <a:cubicBezTo>
                  <a:pt x="206" y="80"/>
                  <a:pt x="199" y="83"/>
                  <a:pt x="194" y="89"/>
                </a:cubicBezTo>
                <a:cubicBezTo>
                  <a:pt x="188" y="95"/>
                  <a:pt x="185" y="101"/>
                  <a:pt x="185" y="109"/>
                </a:cubicBezTo>
                <a:cubicBezTo>
                  <a:pt x="185" y="117"/>
                  <a:pt x="188" y="123"/>
                  <a:pt x="19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1" y="128"/>
                  <a:pt x="30" y="128"/>
                  <a:pt x="29" y="128"/>
                </a:cubicBezTo>
                <a:cubicBezTo>
                  <a:pt x="29" y="97"/>
                  <a:pt x="29" y="97"/>
                  <a:pt x="29" y="97"/>
                </a:cubicBezTo>
                <a:cubicBezTo>
                  <a:pt x="22" y="97"/>
                  <a:pt x="15" y="95"/>
                  <a:pt x="10" y="90"/>
                </a:cubicBezTo>
                <a:cubicBezTo>
                  <a:pt x="9" y="90"/>
                  <a:pt x="9" y="89"/>
                  <a:pt x="8" y="89"/>
                </a:cubicBezTo>
                <a:cubicBezTo>
                  <a:pt x="3" y="83"/>
                  <a:pt x="0" y="76"/>
                  <a:pt x="0" y="68"/>
                </a:cubicBezTo>
                <a:cubicBezTo>
                  <a:pt x="0" y="60"/>
                  <a:pt x="3" y="53"/>
                  <a:pt x="8" y="48"/>
                </a:cubicBezTo>
                <a:cubicBezTo>
                  <a:pt x="9" y="47"/>
                  <a:pt x="9" y="47"/>
                  <a:pt x="10" y="46"/>
                </a:cubicBezTo>
                <a:cubicBezTo>
                  <a:pt x="15" y="42"/>
                  <a:pt x="22" y="39"/>
                  <a:pt x="29" y="39"/>
                </a:cubicBezTo>
                <a:cubicBezTo>
                  <a:pt x="29" y="0"/>
                  <a:pt x="29" y="0"/>
                  <a:pt x="29" y="0"/>
                </a:cubicBezTo>
                <a:cubicBezTo>
                  <a:pt x="248" y="0"/>
                  <a:pt x="248" y="0"/>
                  <a:pt x="248" y="0"/>
                </a:cubicBezTo>
                <a:cubicBezTo>
                  <a:pt x="267" y="0"/>
                  <a:pt x="283" y="7"/>
                  <a:pt x="296" y="20"/>
                </a:cubicBezTo>
                <a:cubicBezTo>
                  <a:pt x="309" y="33"/>
                  <a:pt x="315" y="48"/>
                  <a:pt x="315" y="67"/>
                </a:cubicBezTo>
                <a:cubicBezTo>
                  <a:pt x="315" y="67"/>
                  <a:pt x="315" y="67"/>
                  <a:pt x="315" y="67"/>
                </a:cubicBezTo>
                <a:cubicBezTo>
                  <a:pt x="315" y="86"/>
                  <a:pt x="309" y="102"/>
                  <a:pt x="296" y="115"/>
                </a:cubicBezTo>
                <a:cubicBezTo>
                  <a:pt x="289" y="122"/>
                  <a:pt x="281" y="127"/>
                  <a:pt x="272" y="13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207" name="Freeform 15"/>
          <p:cNvSpPr/>
          <p:nvPr/>
        </p:nvSpPr>
        <p:spPr bwMode="auto">
          <a:xfrm>
            <a:off x="2535375" y="3552699"/>
            <a:ext cx="1042822" cy="596592"/>
          </a:xfrm>
          <a:custGeom>
            <a:avLst/>
            <a:gdLst/>
            <a:ahLst/>
            <a:cxnLst>
              <a:cxn ang="0">
                <a:pos x="46" y="172"/>
              </a:cxn>
              <a:cxn ang="0">
                <a:pos x="46" y="136"/>
              </a:cxn>
              <a:cxn ang="0">
                <a:pos x="29" y="142"/>
              </a:cxn>
              <a:cxn ang="0">
                <a:pos x="26" y="142"/>
              </a:cxn>
              <a:cxn ang="0">
                <a:pos x="8" y="133"/>
              </a:cxn>
              <a:cxn ang="0">
                <a:pos x="0" y="113"/>
              </a:cxn>
              <a:cxn ang="0">
                <a:pos x="8" y="92"/>
              </a:cxn>
              <a:cxn ang="0">
                <a:pos x="21" y="85"/>
              </a:cxn>
              <a:cxn ang="0">
                <a:pos x="29" y="84"/>
              </a:cxn>
              <a:cxn ang="0">
                <a:pos x="46" y="89"/>
              </a:cxn>
              <a:cxn ang="0">
                <a:pos x="46" y="46"/>
              </a:cxn>
              <a:cxn ang="0">
                <a:pos x="97" y="46"/>
              </a:cxn>
              <a:cxn ang="0">
                <a:pos x="92" y="29"/>
              </a:cxn>
              <a:cxn ang="0">
                <a:pos x="100" y="9"/>
              </a:cxn>
              <a:cxn ang="0">
                <a:pos x="121" y="0"/>
              </a:cxn>
              <a:cxn ang="0">
                <a:pos x="141" y="9"/>
              </a:cxn>
              <a:cxn ang="0">
                <a:pos x="150" y="29"/>
              </a:cxn>
              <a:cxn ang="0">
                <a:pos x="145" y="46"/>
              </a:cxn>
              <a:cxn ang="0">
                <a:pos x="237" y="46"/>
              </a:cxn>
              <a:cxn ang="0">
                <a:pos x="260" y="50"/>
              </a:cxn>
              <a:cxn ang="0">
                <a:pos x="282" y="64"/>
              </a:cxn>
              <a:cxn ang="0">
                <a:pos x="300" y="109"/>
              </a:cxn>
              <a:cxn ang="0">
                <a:pos x="300" y="109"/>
              </a:cxn>
              <a:cxn ang="0">
                <a:pos x="282" y="153"/>
              </a:cxn>
              <a:cxn ang="0">
                <a:pos x="239" y="172"/>
              </a:cxn>
              <a:cxn ang="0">
                <a:pos x="46" y="172"/>
              </a:cxn>
            </a:cxnLst>
            <a:rect l="0" t="0" r="r" b="b"/>
            <a:pathLst>
              <a:path w="300" h="172">
                <a:moveTo>
                  <a:pt x="46" y="172"/>
                </a:moveTo>
                <a:cubicBezTo>
                  <a:pt x="46" y="136"/>
                  <a:pt x="46" y="136"/>
                  <a:pt x="46" y="136"/>
                </a:cubicBezTo>
                <a:cubicBezTo>
                  <a:pt x="41" y="140"/>
                  <a:pt x="35" y="142"/>
                  <a:pt x="29" y="142"/>
                </a:cubicBezTo>
                <a:cubicBezTo>
                  <a:pt x="28" y="142"/>
                  <a:pt x="27" y="142"/>
                  <a:pt x="26" y="142"/>
                </a:cubicBezTo>
                <a:cubicBezTo>
                  <a:pt x="19" y="141"/>
                  <a:pt x="13" y="138"/>
                  <a:pt x="8" y="133"/>
                </a:cubicBezTo>
                <a:cubicBezTo>
                  <a:pt x="3" y="127"/>
                  <a:pt x="0" y="121"/>
                  <a:pt x="0" y="113"/>
                </a:cubicBezTo>
                <a:cubicBezTo>
                  <a:pt x="0" y="105"/>
                  <a:pt x="3" y="98"/>
                  <a:pt x="8" y="92"/>
                </a:cubicBezTo>
                <a:cubicBezTo>
                  <a:pt x="12" y="88"/>
                  <a:pt x="16" y="86"/>
                  <a:pt x="21" y="85"/>
                </a:cubicBezTo>
                <a:cubicBezTo>
                  <a:pt x="24" y="84"/>
                  <a:pt x="26" y="84"/>
                  <a:pt x="29" y="84"/>
                </a:cubicBezTo>
                <a:cubicBezTo>
                  <a:pt x="35" y="84"/>
                  <a:pt x="41" y="85"/>
                  <a:pt x="46" y="89"/>
                </a:cubicBezTo>
                <a:cubicBezTo>
                  <a:pt x="46" y="46"/>
                  <a:pt x="46" y="46"/>
                  <a:pt x="46" y="46"/>
                </a:cubicBezTo>
                <a:cubicBezTo>
                  <a:pt x="97" y="46"/>
                  <a:pt x="97" y="46"/>
                  <a:pt x="97" y="46"/>
                </a:cubicBezTo>
                <a:cubicBezTo>
                  <a:pt x="94" y="41"/>
                  <a:pt x="92" y="35"/>
                  <a:pt x="92" y="29"/>
                </a:cubicBezTo>
                <a:cubicBezTo>
                  <a:pt x="92" y="21"/>
                  <a:pt x="95" y="15"/>
                  <a:pt x="100" y="9"/>
                </a:cubicBezTo>
                <a:cubicBezTo>
                  <a:pt x="106" y="3"/>
                  <a:pt x="113" y="0"/>
                  <a:pt x="121" y="0"/>
                </a:cubicBezTo>
                <a:cubicBezTo>
                  <a:pt x="129" y="0"/>
                  <a:pt x="136" y="3"/>
                  <a:pt x="141" y="9"/>
                </a:cubicBezTo>
                <a:cubicBezTo>
                  <a:pt x="147" y="15"/>
                  <a:pt x="150" y="21"/>
                  <a:pt x="150" y="29"/>
                </a:cubicBezTo>
                <a:cubicBezTo>
                  <a:pt x="150" y="35"/>
                  <a:pt x="148" y="41"/>
                  <a:pt x="145" y="46"/>
                </a:cubicBezTo>
                <a:cubicBezTo>
                  <a:pt x="237" y="46"/>
                  <a:pt x="237" y="46"/>
                  <a:pt x="237" y="46"/>
                </a:cubicBezTo>
                <a:cubicBezTo>
                  <a:pt x="245" y="46"/>
                  <a:pt x="253" y="47"/>
                  <a:pt x="260" y="50"/>
                </a:cubicBezTo>
                <a:cubicBezTo>
                  <a:pt x="268" y="53"/>
                  <a:pt x="275" y="57"/>
                  <a:pt x="282" y="64"/>
                </a:cubicBezTo>
                <a:cubicBezTo>
                  <a:pt x="294" y="76"/>
                  <a:pt x="300" y="91"/>
                  <a:pt x="300" y="109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00" y="126"/>
                  <a:pt x="294" y="141"/>
                  <a:pt x="282" y="153"/>
                </a:cubicBezTo>
                <a:cubicBezTo>
                  <a:pt x="270" y="165"/>
                  <a:pt x="255" y="171"/>
                  <a:pt x="239" y="172"/>
                </a:cubicBezTo>
                <a:lnTo>
                  <a:pt x="46" y="172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5949417" y="2465123"/>
            <a:ext cx="835480" cy="835736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solidFill>
                <a:schemeClr val="accent1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7562412" y="2465123"/>
            <a:ext cx="835480" cy="835736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solidFill>
                <a:schemeClr val="accent1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4302645" y="2465123"/>
            <a:ext cx="835480" cy="835736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solidFill>
                <a:schemeClr val="accent1"/>
              </a:solidFill>
              <a:latin typeface="FontAwesome" pitchFamily="2" charset="0"/>
            </a:endParaRPr>
          </a:p>
        </p:txBody>
      </p:sp>
      <p:sp>
        <p:nvSpPr>
          <p:cNvPr id="35" name="TextBox 51"/>
          <p:cNvSpPr txBox="1"/>
          <p:nvPr/>
        </p:nvSpPr>
        <p:spPr>
          <a:xfrm>
            <a:off x="3909822" y="1437024"/>
            <a:ext cx="4809884" cy="22159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None/>
            </a:pPr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基于目前移动一张图的业务功能，可以设想下：</a:t>
            </a:r>
            <a:endParaRPr sz="9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911253" y="1142495"/>
            <a:ext cx="1771873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MMPK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可以用来做什么？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177542" y="3465174"/>
            <a:ext cx="1173079" cy="25399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离线加载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 Placeholder 1"/>
          <p:cNvSpPr txBox="1"/>
          <p:nvPr/>
        </p:nvSpPr>
        <p:spPr>
          <a:xfrm>
            <a:off x="4060066" y="3721635"/>
            <a:ext cx="1408031" cy="402860"/>
          </a:xfrm>
          <a:prstGeom prst="rect">
            <a:avLst/>
          </a:prstGeom>
        </p:spPr>
        <p:txBody>
          <a:bodyPr vert="horz" lIns="0" tIns="34290" rIns="68580" bIns="3429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基于</a:t>
            </a:r>
            <a:r>
              <a:rPr lang="en-US" altLang="zh-CN" sz="900" dirty="0" err="1" smtClean="0">
                <a:solidFill>
                  <a:schemeClr val="bg1">
                    <a:lumMod val="6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vtpk</a:t>
            </a:r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的底图，数据量更小，加载更</a:t>
            </a:r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快，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800602" y="3465174"/>
            <a:ext cx="1173079" cy="25399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搜索模块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 Placeholder 1"/>
          <p:cNvSpPr txBox="1"/>
          <p:nvPr/>
        </p:nvSpPr>
        <p:spPr>
          <a:xfrm>
            <a:off x="5683126" y="3721635"/>
            <a:ext cx="1408031" cy="402860"/>
          </a:xfrm>
          <a:prstGeom prst="rect">
            <a:avLst/>
          </a:prstGeom>
        </p:spPr>
        <p:txBody>
          <a:bodyPr vert="horz" lIns="0" tIns="34290" rIns="68580" bIns="3429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减少对应的搜索配置，用服务来管理，在线即离线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429152" y="3462707"/>
            <a:ext cx="1173079" cy="25399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项目包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 Placeholder 1"/>
          <p:cNvSpPr txBox="1"/>
          <p:nvPr/>
        </p:nvSpPr>
        <p:spPr>
          <a:xfrm>
            <a:off x="7311675" y="3719168"/>
            <a:ext cx="1408031" cy="402860"/>
          </a:xfrm>
          <a:prstGeom prst="rect">
            <a:avLst/>
          </a:prstGeom>
        </p:spPr>
        <p:txBody>
          <a:bodyPr vert="horz" lIns="0" tIns="34290" rIns="68580" bIns="3429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项目包不仅展示，也可有对应搜索，业务扩展更强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="" xmlns:a16="http://schemas.microsoft.com/office/drawing/2014/main" id="{9A263A3A-CB5F-429B-BF2A-630F3B86C664}"/>
              </a:ext>
            </a:extLst>
          </p:cNvPr>
          <p:cNvSpPr txBox="1"/>
          <p:nvPr/>
        </p:nvSpPr>
        <p:spPr>
          <a:xfrm>
            <a:off x="4127007" y="188206"/>
            <a:ext cx="889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accent1"/>
                </a:solidFill>
              </a:rPr>
              <a:t>MMPK</a:t>
            </a:r>
            <a:endParaRPr lang="en-US" altLang="zh-CN" sz="2000" dirty="0">
              <a:solidFill>
                <a:schemeClr val="accent1"/>
              </a:solidFill>
            </a:endParaRPr>
          </a:p>
        </p:txBody>
      </p:sp>
      <p:sp>
        <p:nvSpPr>
          <p:cNvPr id="28" name="矩形 27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>
            <a:extLst>
              <a:ext uri="{FF2B5EF4-FFF2-40B4-BE49-F238E27FC236}">
                <a16:creationId xmlns="" xmlns:a16="http://schemas.microsoft.com/office/drawing/2014/main" id="{3558C317-E738-445E-BAF5-692CE930F42F}"/>
              </a:ext>
            </a:extLst>
          </p:cNvPr>
          <p:cNvSpPr/>
          <p:nvPr/>
        </p:nvSpPr>
        <p:spPr>
          <a:xfrm>
            <a:off x="2898235" y="527637"/>
            <a:ext cx="334752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800" dirty="0" smtClean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专为移动设计的离线地图包</a:t>
            </a:r>
            <a:endParaRPr lang="zh-CN" altLang="en-US" sz="8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82067" y="281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248" y="2608854"/>
            <a:ext cx="548273" cy="54827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178" y="2665848"/>
            <a:ext cx="487925" cy="45743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352" y="2625718"/>
            <a:ext cx="514544" cy="51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10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="" xmlns:a16="http://schemas.microsoft.com/office/drawing/2014/main" id="{E765DB4D-7E71-441F-BC0F-915C46A69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924" y="0"/>
            <a:ext cx="5145088" cy="51450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307ABDE9-81BD-4B9E-B463-8B821BC6CBA5}"/>
              </a:ext>
            </a:extLst>
          </p:cNvPr>
          <p:cNvSpPr txBox="1"/>
          <p:nvPr/>
        </p:nvSpPr>
        <p:spPr>
          <a:xfrm>
            <a:off x="503548" y="2019340"/>
            <a:ext cx="20697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accent1"/>
                </a:solidFill>
              </a:rPr>
              <a:t>2017</a:t>
            </a:r>
            <a:endParaRPr lang="zh-CN" altLang="en-US" sz="6600" b="1" dirty="0">
              <a:solidFill>
                <a:schemeClr val="accent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A7EEBD66-2460-4B2B-BC36-C652B3F235AA}"/>
              </a:ext>
            </a:extLst>
          </p:cNvPr>
          <p:cNvSpPr txBox="1"/>
          <p:nvPr/>
        </p:nvSpPr>
        <p:spPr>
          <a:xfrm>
            <a:off x="503548" y="3001376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accent2">
                    <a:lumMod val="75000"/>
                  </a:schemeClr>
                </a:solidFill>
              </a:rPr>
              <a:t>感谢大家的支持</a:t>
            </a:r>
          </a:p>
        </p:txBody>
      </p:sp>
    </p:spTree>
    <p:extLst>
      <p:ext uri="{BB962C8B-B14F-4D97-AF65-F5344CB8AC3E}">
        <p14:creationId xmlns:p14="http://schemas.microsoft.com/office/powerpoint/2010/main" val="6791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1" y="794"/>
            <a:ext cx="4240142" cy="5143500"/>
          </a:xfrm>
          <a:prstGeom prst="homePlate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椭圆 3"/>
          <p:cNvSpPr/>
          <p:nvPr/>
        </p:nvSpPr>
        <p:spPr>
          <a:xfrm>
            <a:off x="973660" y="1426132"/>
            <a:ext cx="2292824" cy="229282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accent1"/>
                </a:solidFill>
              </a:rPr>
              <a:t>MAIN</a:t>
            </a:r>
          </a:p>
          <a:p>
            <a:pPr algn="ctr"/>
            <a:r>
              <a:rPr lang="en-US" altLang="zh-CN" sz="2400" b="1" dirty="0">
                <a:solidFill>
                  <a:schemeClr val="accent1"/>
                </a:solidFill>
              </a:rPr>
              <a:t>CONTENT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08104" y="1200313"/>
            <a:ext cx="142859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b="1" dirty="0" smtClean="0">
                <a:solidFill>
                  <a:schemeClr val="accent2">
                    <a:lumMod val="75000"/>
                  </a:schemeClr>
                </a:solidFill>
              </a:rPr>
              <a:t>什么是矢量切片</a:t>
            </a:r>
            <a:endParaRPr lang="zh-CN" altLang="en-US" sz="135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矩形 5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5508104" y="1460648"/>
            <a:ext cx="2991304" cy="207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切割矢量数据的描述性文件</a:t>
            </a:r>
            <a:endParaRPr lang="zh-CN" altLang="en-US" sz="75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508104" y="1970202"/>
            <a:ext cx="122341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b="1" dirty="0" smtClean="0">
                <a:solidFill>
                  <a:schemeClr val="accent2">
                    <a:lumMod val="75000"/>
                  </a:schemeClr>
                </a:solidFill>
              </a:rPr>
              <a:t>使用矢量切片</a:t>
            </a:r>
            <a:endParaRPr lang="zh-CN" altLang="en-US" sz="135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矩形 7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5508104" y="2230537"/>
            <a:ext cx="2991304" cy="207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代码细看</a:t>
            </a:r>
            <a:endParaRPr lang="zh-CN" altLang="en-US" sz="75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08104" y="2735904"/>
            <a:ext cx="11913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50" b="1" dirty="0" smtClean="0">
                <a:solidFill>
                  <a:schemeClr val="accent2">
                    <a:lumMod val="75000"/>
                  </a:schemeClr>
                </a:solidFill>
              </a:rPr>
              <a:t>MMPK</a:t>
            </a:r>
            <a:r>
              <a:rPr lang="zh-CN" altLang="en-US" sz="1350" b="1" dirty="0" smtClean="0">
                <a:solidFill>
                  <a:schemeClr val="accent2">
                    <a:lumMod val="75000"/>
                  </a:schemeClr>
                </a:solidFill>
              </a:rPr>
              <a:t>又是啥</a:t>
            </a:r>
            <a:endParaRPr lang="zh-CN" altLang="en-US" sz="135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矩形 9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5508104" y="2996239"/>
            <a:ext cx="2991304" cy="207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5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Mobile Map Package</a:t>
            </a:r>
            <a:endParaRPr lang="zh-CN" altLang="en-US" sz="75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508104" y="3497773"/>
            <a:ext cx="185499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50" b="1" dirty="0" err="1">
                <a:solidFill>
                  <a:schemeClr val="accent2">
                    <a:lumMod val="75000"/>
                  </a:schemeClr>
                </a:solidFill>
              </a:rPr>
              <a:t>m</a:t>
            </a:r>
            <a:r>
              <a:rPr lang="en-US" altLang="zh-CN" sz="1350" b="1" dirty="0" err="1" smtClean="0">
                <a:solidFill>
                  <a:schemeClr val="accent2">
                    <a:lumMod val="75000"/>
                  </a:schemeClr>
                </a:solidFill>
              </a:rPr>
              <a:t>mpk</a:t>
            </a:r>
            <a:r>
              <a:rPr lang="zh-CN" altLang="en-US" sz="1350" b="1" dirty="0" smtClean="0">
                <a:solidFill>
                  <a:schemeClr val="accent2">
                    <a:lumMod val="75000"/>
                  </a:schemeClr>
                </a:solidFill>
              </a:rPr>
              <a:t>使用与性能测试</a:t>
            </a:r>
            <a:endParaRPr lang="zh-CN" altLang="en-US" sz="135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5303384" y="1200313"/>
            <a:ext cx="0" cy="44500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303384" y="1970202"/>
            <a:ext cx="0" cy="44500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5303384" y="2709511"/>
            <a:ext cx="0" cy="44500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5303384" y="3497773"/>
            <a:ext cx="0" cy="44500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14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636" y="360040"/>
            <a:ext cx="2376264" cy="214049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020" y="360040"/>
            <a:ext cx="2375213" cy="214049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929770" y="270980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栅格数据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440160" y="273441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矢量数据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223628" y="3079141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以二维矩阵的形式来表示地理空间信息的数据结构</a:t>
            </a:r>
            <a:r>
              <a:rPr lang="zh-CN" altLang="en-US" sz="1200" dirty="0" smtClean="0"/>
              <a:t>，</a:t>
            </a:r>
            <a:endParaRPr lang="en-US" altLang="zh-CN" sz="1200" dirty="0" smtClean="0"/>
          </a:p>
          <a:p>
            <a:r>
              <a:rPr lang="zh-CN" altLang="en-US" sz="1200" dirty="0" smtClean="0"/>
              <a:t>其中</a:t>
            </a:r>
            <a:r>
              <a:rPr lang="zh-CN" altLang="en-US" sz="1200" dirty="0"/>
              <a:t>数据的最小存在单元是以像素的形式存在</a:t>
            </a:r>
            <a:r>
              <a:rPr lang="zh-CN" altLang="en-US" sz="1200" dirty="0" smtClean="0"/>
              <a:t>，</a:t>
            </a:r>
            <a:endParaRPr lang="en-US" altLang="zh-CN" sz="1200" dirty="0" smtClean="0"/>
          </a:p>
          <a:p>
            <a:r>
              <a:rPr lang="zh-CN" altLang="en-US" sz="1200" dirty="0" smtClean="0"/>
              <a:t>可以</a:t>
            </a:r>
            <a:r>
              <a:rPr lang="zh-CN" altLang="en-US" sz="1200" dirty="0"/>
              <a:t>理解为和图片的组织结构类似</a:t>
            </a:r>
            <a:r>
              <a:rPr lang="zh-CN" altLang="en-US" sz="1200" dirty="0" smtClean="0"/>
              <a:t>，</a:t>
            </a:r>
            <a:endParaRPr lang="en-US" altLang="zh-CN" sz="1200" dirty="0" smtClean="0"/>
          </a:p>
          <a:p>
            <a:r>
              <a:rPr lang="zh-CN" altLang="en-US" sz="1200" dirty="0" smtClean="0"/>
              <a:t>以</a:t>
            </a:r>
            <a:r>
              <a:rPr lang="zh-CN" altLang="en-US" sz="1200" dirty="0"/>
              <a:t>分辨率等特征作为精度的定义标准。</a:t>
            </a:r>
            <a:endParaRPr kumimoji="1" lang="zh-CN" altLang="en-US" sz="1200" dirty="0"/>
          </a:p>
        </p:txBody>
      </p:sp>
      <p:sp>
        <p:nvSpPr>
          <p:cNvPr id="9" name="文本框 8"/>
          <p:cNvSpPr txBox="1"/>
          <p:nvPr/>
        </p:nvSpPr>
        <p:spPr>
          <a:xfrm>
            <a:off x="4697488" y="3103748"/>
            <a:ext cx="24842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试图利用点、线、面等几何要素来表现这个世界</a:t>
            </a:r>
            <a:r>
              <a:rPr lang="zh-CN" altLang="en-US" sz="1200" dirty="0" smtClean="0"/>
              <a:t>，</a:t>
            </a:r>
            <a:endParaRPr lang="en-US" altLang="zh-CN" sz="1200" dirty="0" smtClean="0"/>
          </a:p>
          <a:p>
            <a:r>
              <a:rPr lang="zh-CN" altLang="en-US" sz="1200" dirty="0" smtClean="0"/>
              <a:t>其</a:t>
            </a:r>
            <a:r>
              <a:rPr lang="zh-CN" altLang="en-US" sz="1200" dirty="0"/>
              <a:t>数据结构紧凑精准，数据图形质量好</a:t>
            </a:r>
            <a:r>
              <a:rPr lang="zh-CN" altLang="en-US" sz="1200" dirty="0" smtClean="0"/>
              <a:t>，</a:t>
            </a:r>
            <a:endParaRPr lang="en-US" altLang="zh-CN" sz="1200" dirty="0" smtClean="0"/>
          </a:p>
          <a:p>
            <a:r>
              <a:rPr lang="zh-CN" altLang="en-US" sz="1200" dirty="0" smtClean="0"/>
              <a:t>有利于</a:t>
            </a:r>
            <a:r>
              <a:rPr lang="zh-CN" altLang="en-US" sz="1200" dirty="0"/>
              <a:t>地理信息检索与网络传输等</a:t>
            </a:r>
            <a:r>
              <a:rPr lang="zh-CN" altLang="en-US" sz="1200" dirty="0" smtClean="0"/>
              <a:t>。</a:t>
            </a:r>
            <a:endParaRPr lang="en-US" altLang="zh-CN" sz="1200" dirty="0" smtClean="0"/>
          </a:p>
          <a:p>
            <a:r>
              <a:rPr lang="zh-CN" altLang="en-US" sz="1200" dirty="0" smtClean="0"/>
              <a:t>其中</a:t>
            </a:r>
            <a:r>
              <a:rPr lang="zh-CN" altLang="en-US" sz="1200" dirty="0"/>
              <a:t>矢量数据的最小单元是以点的形式存在</a:t>
            </a:r>
            <a:r>
              <a:rPr lang="zh-CN" altLang="en-US" sz="1200" dirty="0" smtClean="0"/>
              <a:t>，</a:t>
            </a:r>
            <a:endParaRPr lang="en-US" altLang="zh-CN" sz="1200" dirty="0" smtClean="0"/>
          </a:p>
          <a:p>
            <a:r>
              <a:rPr lang="zh-CN" altLang="en-US" sz="1200" dirty="0" smtClean="0"/>
              <a:t>点构</a:t>
            </a:r>
            <a:r>
              <a:rPr lang="zh-CN" altLang="en-US" sz="1200" dirty="0"/>
              <a:t>成线，线组成面，面构造出体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73467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556320"/>
            <a:ext cx="6167898" cy="334837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807804" y="440874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传统金字塔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401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04" y="484312"/>
            <a:ext cx="5616624" cy="347264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563888" y="448075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矢量切片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5020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7"/>
          <p:cNvSpPr/>
          <p:nvPr/>
        </p:nvSpPr>
        <p:spPr>
          <a:xfrm rot="16200000">
            <a:off x="268229" y="2595214"/>
            <a:ext cx="1636424" cy="226219"/>
          </a:xfrm>
          <a:custGeom>
            <a:avLst/>
            <a:gdLst/>
            <a:ahLst/>
            <a:cxnLst>
              <a:cxn ang="0">
                <a:pos x="231952" y="0"/>
              </a:cxn>
              <a:cxn ang="0">
                <a:pos x="3073363" y="0"/>
              </a:cxn>
              <a:cxn ang="0">
                <a:pos x="3237662" y="86941"/>
              </a:cxn>
              <a:cxn ang="0">
                <a:pos x="3276321" y="280143"/>
              </a:cxn>
              <a:cxn ang="0">
                <a:pos x="3131351" y="434705"/>
              </a:cxn>
              <a:cxn ang="0">
                <a:pos x="3054033" y="454025"/>
              </a:cxn>
              <a:cxn ang="0">
                <a:pos x="222287" y="454025"/>
              </a:cxn>
              <a:cxn ang="0">
                <a:pos x="48323" y="357424"/>
              </a:cxn>
              <a:cxn ang="0">
                <a:pos x="9665" y="164222"/>
              </a:cxn>
              <a:cxn ang="0">
                <a:pos x="154635" y="9660"/>
              </a:cxn>
              <a:cxn ang="0">
                <a:pos x="231952" y="0"/>
              </a:cxn>
            </a:cxnLst>
            <a:rect l="0" t="0" r="0" b="0"/>
            <a:pathLst>
              <a:path w="341" h="47">
                <a:moveTo>
                  <a:pt x="24" y="0"/>
                </a:moveTo>
                <a:cubicBezTo>
                  <a:pt x="318" y="0"/>
                  <a:pt x="318" y="0"/>
                  <a:pt x="318" y="0"/>
                </a:cubicBezTo>
                <a:cubicBezTo>
                  <a:pt x="325" y="0"/>
                  <a:pt x="331" y="3"/>
                  <a:pt x="335" y="9"/>
                </a:cubicBezTo>
                <a:cubicBezTo>
                  <a:pt x="340" y="15"/>
                  <a:pt x="341" y="22"/>
                  <a:pt x="339" y="29"/>
                </a:cubicBezTo>
                <a:cubicBezTo>
                  <a:pt x="337" y="37"/>
                  <a:pt x="332" y="43"/>
                  <a:pt x="324" y="45"/>
                </a:cubicBezTo>
                <a:cubicBezTo>
                  <a:pt x="322" y="46"/>
                  <a:pt x="319" y="47"/>
                  <a:pt x="316" y="47"/>
                </a:cubicBezTo>
                <a:cubicBezTo>
                  <a:pt x="23" y="47"/>
                  <a:pt x="23" y="47"/>
                  <a:pt x="23" y="47"/>
                </a:cubicBezTo>
                <a:cubicBezTo>
                  <a:pt x="16" y="46"/>
                  <a:pt x="10" y="43"/>
                  <a:pt x="5" y="37"/>
                </a:cubicBezTo>
                <a:cubicBezTo>
                  <a:pt x="1" y="31"/>
                  <a:pt x="0" y="25"/>
                  <a:pt x="1" y="17"/>
                </a:cubicBezTo>
                <a:cubicBezTo>
                  <a:pt x="4" y="10"/>
                  <a:pt x="9" y="4"/>
                  <a:pt x="16" y="1"/>
                </a:cubicBezTo>
                <a:cubicBezTo>
                  <a:pt x="19" y="0"/>
                  <a:pt x="21" y="0"/>
                  <a:pt x="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 sz="900" noProof="1"/>
          </a:p>
        </p:txBody>
      </p:sp>
      <p:sp>
        <p:nvSpPr>
          <p:cNvPr id="5" name="Freeform 38"/>
          <p:cNvSpPr/>
          <p:nvPr/>
        </p:nvSpPr>
        <p:spPr>
          <a:xfrm rot="16200000">
            <a:off x="321823" y="2645221"/>
            <a:ext cx="1529234" cy="133350"/>
          </a:xfrm>
          <a:custGeom>
            <a:avLst/>
            <a:gdLst/>
            <a:ahLst/>
            <a:cxnLst>
              <a:cxn ang="0">
                <a:pos x="135295" y="0"/>
              </a:cxn>
              <a:cxn ang="0">
                <a:pos x="2957155" y="0"/>
              </a:cxn>
              <a:cxn ang="0">
                <a:pos x="3092450" y="134938"/>
              </a:cxn>
              <a:cxn ang="0">
                <a:pos x="3092450" y="134938"/>
              </a:cxn>
              <a:cxn ang="0">
                <a:pos x="2957155" y="269875"/>
              </a:cxn>
              <a:cxn ang="0">
                <a:pos x="135295" y="269875"/>
              </a:cxn>
              <a:cxn ang="0">
                <a:pos x="0" y="134938"/>
              </a:cxn>
              <a:cxn ang="0">
                <a:pos x="0" y="134938"/>
              </a:cxn>
              <a:cxn ang="0">
                <a:pos x="135295" y="0"/>
              </a:cxn>
            </a:cxnLst>
            <a:rect l="0" t="0" r="0" b="0"/>
            <a:pathLst>
              <a:path w="320" h="28">
                <a:moveTo>
                  <a:pt x="14" y="0"/>
                </a:moveTo>
                <a:cubicBezTo>
                  <a:pt x="306" y="0"/>
                  <a:pt x="306" y="0"/>
                  <a:pt x="306" y="0"/>
                </a:cubicBezTo>
                <a:cubicBezTo>
                  <a:pt x="314" y="0"/>
                  <a:pt x="320" y="7"/>
                  <a:pt x="320" y="14"/>
                </a:cubicBezTo>
                <a:cubicBezTo>
                  <a:pt x="320" y="14"/>
                  <a:pt x="320" y="14"/>
                  <a:pt x="320" y="14"/>
                </a:cubicBezTo>
                <a:cubicBezTo>
                  <a:pt x="320" y="22"/>
                  <a:pt x="314" y="28"/>
                  <a:pt x="306" y="28"/>
                </a:cubicBezTo>
                <a:cubicBezTo>
                  <a:pt x="14" y="28"/>
                  <a:pt x="14" y="28"/>
                  <a:pt x="14" y="28"/>
                </a:cubicBezTo>
                <a:cubicBezTo>
                  <a:pt x="6" y="28"/>
                  <a:pt x="0" y="22"/>
                  <a:pt x="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7"/>
                  <a:pt x="6" y="0"/>
                  <a:pt x="1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 sz="900" noProof="1"/>
          </a:p>
        </p:txBody>
      </p:sp>
      <p:sp>
        <p:nvSpPr>
          <p:cNvPr id="6" name="Freeform 39"/>
          <p:cNvSpPr/>
          <p:nvPr/>
        </p:nvSpPr>
        <p:spPr>
          <a:xfrm rot="16200000">
            <a:off x="769041" y="3092438"/>
            <a:ext cx="634799" cy="1333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>
            <a:noFill/>
          </a:ln>
        </p:spPr>
        <p:txBody>
          <a:bodyPr lIns="67969" tIns="33983" rIns="67969" bIns="33983"/>
          <a:lstStyle/>
          <a:p>
            <a:endParaRPr lang="zh-CN" altLang="en-US" sz="1300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Freeform 40"/>
          <p:cNvSpPr/>
          <p:nvPr/>
        </p:nvSpPr>
        <p:spPr>
          <a:xfrm rot="16200000">
            <a:off x="694472" y="2596404"/>
            <a:ext cx="1636424" cy="223838"/>
          </a:xfrm>
          <a:custGeom>
            <a:avLst/>
            <a:gdLst/>
            <a:ahLst/>
            <a:cxnLst>
              <a:cxn ang="0">
                <a:pos x="231952" y="0"/>
              </a:cxn>
              <a:cxn ang="0">
                <a:pos x="3073363" y="0"/>
              </a:cxn>
              <a:cxn ang="0">
                <a:pos x="3237662" y="96601"/>
              </a:cxn>
              <a:cxn ang="0">
                <a:pos x="3276321" y="289803"/>
              </a:cxn>
              <a:cxn ang="0">
                <a:pos x="3131351" y="444365"/>
              </a:cxn>
              <a:cxn ang="0">
                <a:pos x="3054033" y="454025"/>
              </a:cxn>
              <a:cxn ang="0">
                <a:pos x="222287" y="454025"/>
              </a:cxn>
              <a:cxn ang="0">
                <a:pos x="48323" y="367084"/>
              </a:cxn>
              <a:cxn ang="0">
                <a:pos x="9665" y="173882"/>
              </a:cxn>
              <a:cxn ang="0">
                <a:pos x="154635" y="19320"/>
              </a:cxn>
              <a:cxn ang="0">
                <a:pos x="231952" y="0"/>
              </a:cxn>
            </a:cxnLst>
            <a:rect l="0" t="0" r="0" b="0"/>
            <a:pathLst>
              <a:path w="341" h="47">
                <a:moveTo>
                  <a:pt x="24" y="0"/>
                </a:moveTo>
                <a:cubicBezTo>
                  <a:pt x="122" y="0"/>
                  <a:pt x="220" y="0"/>
                  <a:pt x="318" y="0"/>
                </a:cubicBezTo>
                <a:cubicBezTo>
                  <a:pt x="325" y="1"/>
                  <a:pt x="331" y="4"/>
                  <a:pt x="335" y="10"/>
                </a:cubicBezTo>
                <a:cubicBezTo>
                  <a:pt x="340" y="16"/>
                  <a:pt x="341" y="22"/>
                  <a:pt x="339" y="30"/>
                </a:cubicBezTo>
                <a:cubicBezTo>
                  <a:pt x="337" y="37"/>
                  <a:pt x="332" y="43"/>
                  <a:pt x="324" y="46"/>
                </a:cubicBezTo>
                <a:cubicBezTo>
                  <a:pt x="322" y="47"/>
                  <a:pt x="319" y="47"/>
                  <a:pt x="316" y="47"/>
                </a:cubicBezTo>
                <a:cubicBezTo>
                  <a:pt x="219" y="47"/>
                  <a:pt x="121" y="47"/>
                  <a:pt x="23" y="47"/>
                </a:cubicBezTo>
                <a:cubicBezTo>
                  <a:pt x="16" y="47"/>
                  <a:pt x="10" y="44"/>
                  <a:pt x="5" y="38"/>
                </a:cubicBezTo>
                <a:cubicBezTo>
                  <a:pt x="1" y="32"/>
                  <a:pt x="0" y="25"/>
                  <a:pt x="1" y="18"/>
                </a:cubicBezTo>
                <a:cubicBezTo>
                  <a:pt x="4" y="10"/>
                  <a:pt x="9" y="5"/>
                  <a:pt x="16" y="2"/>
                </a:cubicBezTo>
                <a:cubicBezTo>
                  <a:pt x="19" y="1"/>
                  <a:pt x="21" y="0"/>
                  <a:pt x="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 sz="900" noProof="1"/>
          </a:p>
        </p:txBody>
      </p:sp>
      <p:sp>
        <p:nvSpPr>
          <p:cNvPr id="8" name="Freeform 41"/>
          <p:cNvSpPr/>
          <p:nvPr/>
        </p:nvSpPr>
        <p:spPr>
          <a:xfrm rot="16200000">
            <a:off x="748067" y="2644031"/>
            <a:ext cx="1529234" cy="135731"/>
          </a:xfrm>
          <a:custGeom>
            <a:avLst/>
            <a:gdLst/>
            <a:ahLst/>
            <a:cxnLst>
              <a:cxn ang="0">
                <a:pos x="135295" y="0"/>
              </a:cxn>
              <a:cxn ang="0">
                <a:pos x="2957155" y="0"/>
              </a:cxn>
              <a:cxn ang="0">
                <a:pos x="3092450" y="135732"/>
              </a:cxn>
              <a:cxn ang="0">
                <a:pos x="3092450" y="135732"/>
              </a:cxn>
              <a:cxn ang="0">
                <a:pos x="2957155" y="271463"/>
              </a:cxn>
              <a:cxn ang="0">
                <a:pos x="135295" y="271463"/>
              </a:cxn>
              <a:cxn ang="0">
                <a:pos x="0" y="135732"/>
              </a:cxn>
              <a:cxn ang="0">
                <a:pos x="0" y="135732"/>
              </a:cxn>
              <a:cxn ang="0">
                <a:pos x="135295" y="0"/>
              </a:cxn>
            </a:cxnLst>
            <a:rect l="0" t="0" r="0" b="0"/>
            <a:pathLst>
              <a:path w="320" h="28">
                <a:moveTo>
                  <a:pt x="14" y="0"/>
                </a:moveTo>
                <a:cubicBezTo>
                  <a:pt x="112" y="0"/>
                  <a:pt x="209" y="0"/>
                  <a:pt x="306" y="0"/>
                </a:cubicBezTo>
                <a:cubicBezTo>
                  <a:pt x="314" y="0"/>
                  <a:pt x="320" y="6"/>
                  <a:pt x="320" y="14"/>
                </a:cubicBezTo>
                <a:cubicBezTo>
                  <a:pt x="320" y="14"/>
                  <a:pt x="320" y="14"/>
                  <a:pt x="320" y="14"/>
                </a:cubicBezTo>
                <a:cubicBezTo>
                  <a:pt x="320" y="22"/>
                  <a:pt x="314" y="28"/>
                  <a:pt x="306" y="28"/>
                </a:cubicBezTo>
                <a:cubicBezTo>
                  <a:pt x="209" y="28"/>
                  <a:pt x="112" y="28"/>
                  <a:pt x="14" y="28"/>
                </a:cubicBezTo>
                <a:cubicBezTo>
                  <a:pt x="6" y="28"/>
                  <a:pt x="0" y="22"/>
                  <a:pt x="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6" y="0"/>
                  <a:pt x="1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 sz="900" noProof="1"/>
          </a:p>
        </p:txBody>
      </p:sp>
      <p:sp>
        <p:nvSpPr>
          <p:cNvPr id="9" name="Freeform 46"/>
          <p:cNvSpPr/>
          <p:nvPr/>
        </p:nvSpPr>
        <p:spPr>
          <a:xfrm rot="16200000">
            <a:off x="1198214" y="3102351"/>
            <a:ext cx="620768" cy="12755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>
            <a:noFill/>
          </a:ln>
        </p:spPr>
        <p:txBody>
          <a:bodyPr lIns="67969" tIns="33983" rIns="67969" bIns="33983"/>
          <a:lstStyle/>
          <a:p>
            <a:endParaRPr lang="zh-CN" altLang="en-US" sz="1300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Freeform 42"/>
          <p:cNvSpPr/>
          <p:nvPr/>
        </p:nvSpPr>
        <p:spPr>
          <a:xfrm rot="16200000">
            <a:off x="1121907" y="2596404"/>
            <a:ext cx="1636424" cy="223838"/>
          </a:xfrm>
          <a:custGeom>
            <a:avLst/>
            <a:gdLst/>
            <a:ahLst/>
            <a:cxnLst>
              <a:cxn ang="0">
                <a:pos x="231952" y="0"/>
              </a:cxn>
              <a:cxn ang="0">
                <a:pos x="3073363" y="0"/>
              </a:cxn>
              <a:cxn ang="0">
                <a:pos x="3237662" y="86941"/>
              </a:cxn>
              <a:cxn ang="0">
                <a:pos x="3276321" y="280143"/>
              </a:cxn>
              <a:cxn ang="0">
                <a:pos x="3131351" y="444365"/>
              </a:cxn>
              <a:cxn ang="0">
                <a:pos x="3054033" y="454025"/>
              </a:cxn>
              <a:cxn ang="0">
                <a:pos x="222287" y="454025"/>
              </a:cxn>
              <a:cxn ang="0">
                <a:pos x="48323" y="367084"/>
              </a:cxn>
              <a:cxn ang="0">
                <a:pos x="9665" y="164222"/>
              </a:cxn>
              <a:cxn ang="0">
                <a:pos x="154635" y="9660"/>
              </a:cxn>
              <a:cxn ang="0">
                <a:pos x="231952" y="0"/>
              </a:cxn>
            </a:cxnLst>
            <a:rect l="0" t="0" r="0" b="0"/>
            <a:pathLst>
              <a:path w="341" h="47">
                <a:moveTo>
                  <a:pt x="24" y="0"/>
                </a:moveTo>
                <a:cubicBezTo>
                  <a:pt x="122" y="0"/>
                  <a:pt x="220" y="0"/>
                  <a:pt x="318" y="0"/>
                </a:cubicBezTo>
                <a:cubicBezTo>
                  <a:pt x="325" y="0"/>
                  <a:pt x="331" y="3"/>
                  <a:pt x="335" y="9"/>
                </a:cubicBezTo>
                <a:cubicBezTo>
                  <a:pt x="340" y="15"/>
                  <a:pt x="341" y="22"/>
                  <a:pt x="339" y="29"/>
                </a:cubicBezTo>
                <a:cubicBezTo>
                  <a:pt x="337" y="37"/>
                  <a:pt x="332" y="43"/>
                  <a:pt x="324" y="46"/>
                </a:cubicBezTo>
                <a:cubicBezTo>
                  <a:pt x="322" y="46"/>
                  <a:pt x="319" y="47"/>
                  <a:pt x="316" y="47"/>
                </a:cubicBezTo>
                <a:cubicBezTo>
                  <a:pt x="219" y="47"/>
                  <a:pt x="121" y="47"/>
                  <a:pt x="23" y="47"/>
                </a:cubicBezTo>
                <a:cubicBezTo>
                  <a:pt x="16" y="46"/>
                  <a:pt x="10" y="43"/>
                  <a:pt x="5" y="38"/>
                </a:cubicBezTo>
                <a:cubicBezTo>
                  <a:pt x="1" y="31"/>
                  <a:pt x="0" y="25"/>
                  <a:pt x="1" y="17"/>
                </a:cubicBezTo>
                <a:cubicBezTo>
                  <a:pt x="4" y="10"/>
                  <a:pt x="9" y="4"/>
                  <a:pt x="16" y="1"/>
                </a:cubicBezTo>
                <a:cubicBezTo>
                  <a:pt x="19" y="0"/>
                  <a:pt x="21" y="0"/>
                  <a:pt x="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 sz="900" noProof="1"/>
          </a:p>
        </p:txBody>
      </p:sp>
      <p:sp>
        <p:nvSpPr>
          <p:cNvPr id="11" name="Freeform 43"/>
          <p:cNvSpPr/>
          <p:nvPr/>
        </p:nvSpPr>
        <p:spPr>
          <a:xfrm rot="16200000">
            <a:off x="1174906" y="2641054"/>
            <a:ext cx="1529234" cy="141684"/>
          </a:xfrm>
          <a:custGeom>
            <a:avLst/>
            <a:gdLst/>
            <a:ahLst/>
            <a:cxnLst>
              <a:cxn ang="0">
                <a:pos x="135295" y="0"/>
              </a:cxn>
              <a:cxn ang="0">
                <a:pos x="2957155" y="0"/>
              </a:cxn>
              <a:cxn ang="0">
                <a:pos x="3092450" y="135649"/>
              </a:cxn>
              <a:cxn ang="0">
                <a:pos x="3092450" y="135649"/>
              </a:cxn>
              <a:cxn ang="0">
                <a:pos x="2957155" y="280988"/>
              </a:cxn>
              <a:cxn ang="0">
                <a:pos x="135295" y="280988"/>
              </a:cxn>
              <a:cxn ang="0">
                <a:pos x="0" y="135649"/>
              </a:cxn>
              <a:cxn ang="0">
                <a:pos x="0" y="135649"/>
              </a:cxn>
              <a:cxn ang="0">
                <a:pos x="135295" y="0"/>
              </a:cxn>
            </a:cxnLst>
            <a:rect l="0" t="0" r="0" b="0"/>
            <a:pathLst>
              <a:path w="320" h="29">
                <a:moveTo>
                  <a:pt x="14" y="0"/>
                </a:moveTo>
                <a:cubicBezTo>
                  <a:pt x="112" y="0"/>
                  <a:pt x="209" y="0"/>
                  <a:pt x="306" y="0"/>
                </a:cubicBezTo>
                <a:cubicBezTo>
                  <a:pt x="314" y="0"/>
                  <a:pt x="320" y="7"/>
                  <a:pt x="320" y="14"/>
                </a:cubicBezTo>
                <a:cubicBezTo>
                  <a:pt x="320" y="14"/>
                  <a:pt x="320" y="14"/>
                  <a:pt x="320" y="14"/>
                </a:cubicBezTo>
                <a:cubicBezTo>
                  <a:pt x="320" y="22"/>
                  <a:pt x="314" y="29"/>
                  <a:pt x="306" y="29"/>
                </a:cubicBezTo>
                <a:cubicBezTo>
                  <a:pt x="209" y="29"/>
                  <a:pt x="112" y="29"/>
                  <a:pt x="14" y="29"/>
                </a:cubicBezTo>
                <a:cubicBezTo>
                  <a:pt x="6" y="29"/>
                  <a:pt x="0" y="22"/>
                  <a:pt x="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7"/>
                  <a:pt x="6" y="0"/>
                  <a:pt x="1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 sz="900" noProof="1"/>
          </a:p>
        </p:txBody>
      </p:sp>
      <p:sp>
        <p:nvSpPr>
          <p:cNvPr id="12" name="Freeform 47"/>
          <p:cNvSpPr/>
          <p:nvPr/>
        </p:nvSpPr>
        <p:spPr>
          <a:xfrm rot="16200000">
            <a:off x="1606125" y="3072273"/>
            <a:ext cx="659811" cy="14866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>
            <a:noFill/>
          </a:ln>
        </p:spPr>
        <p:txBody>
          <a:bodyPr lIns="67969" tIns="33983" rIns="67969" bIns="33983"/>
          <a:lstStyle/>
          <a:p>
            <a:endParaRPr lang="zh-CN" altLang="en-US" sz="1300" noProof="1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44"/>
          <p:cNvSpPr/>
          <p:nvPr/>
        </p:nvSpPr>
        <p:spPr>
          <a:xfrm rot="16200000">
            <a:off x="1548746" y="2593428"/>
            <a:ext cx="1636424" cy="229790"/>
          </a:xfrm>
          <a:custGeom>
            <a:avLst/>
            <a:gdLst/>
            <a:ahLst/>
            <a:cxnLst>
              <a:cxn ang="0">
                <a:pos x="231952" y="0"/>
              </a:cxn>
              <a:cxn ang="0">
                <a:pos x="3073363" y="0"/>
              </a:cxn>
              <a:cxn ang="0">
                <a:pos x="3237662" y="96573"/>
              </a:cxn>
              <a:cxn ang="0">
                <a:pos x="3276321" y="289719"/>
              </a:cxn>
              <a:cxn ang="0">
                <a:pos x="3131351" y="444235"/>
              </a:cxn>
              <a:cxn ang="0">
                <a:pos x="3054033" y="463550"/>
              </a:cxn>
              <a:cxn ang="0">
                <a:pos x="222287" y="463550"/>
              </a:cxn>
              <a:cxn ang="0">
                <a:pos x="48323" y="366977"/>
              </a:cxn>
              <a:cxn ang="0">
                <a:pos x="9665" y="173831"/>
              </a:cxn>
              <a:cxn ang="0">
                <a:pos x="154635" y="19315"/>
              </a:cxn>
              <a:cxn ang="0">
                <a:pos x="231952" y="0"/>
              </a:cxn>
            </a:cxnLst>
            <a:rect l="0" t="0" r="0" b="0"/>
            <a:pathLst>
              <a:path w="341" h="48">
                <a:moveTo>
                  <a:pt x="24" y="0"/>
                </a:moveTo>
                <a:cubicBezTo>
                  <a:pt x="318" y="0"/>
                  <a:pt x="318" y="0"/>
                  <a:pt x="318" y="0"/>
                </a:cubicBezTo>
                <a:cubicBezTo>
                  <a:pt x="325" y="1"/>
                  <a:pt x="331" y="4"/>
                  <a:pt x="335" y="10"/>
                </a:cubicBezTo>
                <a:cubicBezTo>
                  <a:pt x="340" y="16"/>
                  <a:pt x="341" y="23"/>
                  <a:pt x="339" y="30"/>
                </a:cubicBezTo>
                <a:cubicBezTo>
                  <a:pt x="337" y="38"/>
                  <a:pt x="332" y="43"/>
                  <a:pt x="324" y="46"/>
                </a:cubicBezTo>
                <a:cubicBezTo>
                  <a:pt x="322" y="47"/>
                  <a:pt x="319" y="47"/>
                  <a:pt x="316" y="48"/>
                </a:cubicBezTo>
                <a:cubicBezTo>
                  <a:pt x="23" y="48"/>
                  <a:pt x="23" y="48"/>
                  <a:pt x="23" y="48"/>
                </a:cubicBezTo>
                <a:cubicBezTo>
                  <a:pt x="16" y="47"/>
                  <a:pt x="10" y="44"/>
                  <a:pt x="5" y="38"/>
                </a:cubicBezTo>
                <a:cubicBezTo>
                  <a:pt x="1" y="32"/>
                  <a:pt x="0" y="25"/>
                  <a:pt x="1" y="18"/>
                </a:cubicBezTo>
                <a:cubicBezTo>
                  <a:pt x="4" y="10"/>
                  <a:pt x="9" y="5"/>
                  <a:pt x="16" y="2"/>
                </a:cubicBezTo>
                <a:cubicBezTo>
                  <a:pt x="19" y="1"/>
                  <a:pt x="21" y="0"/>
                  <a:pt x="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 sz="900" noProof="1"/>
          </a:p>
        </p:txBody>
      </p:sp>
      <p:sp>
        <p:nvSpPr>
          <p:cNvPr id="14" name="Freeform 45"/>
          <p:cNvSpPr/>
          <p:nvPr/>
        </p:nvSpPr>
        <p:spPr>
          <a:xfrm rot="16200000">
            <a:off x="1602340" y="2645817"/>
            <a:ext cx="1529234" cy="132160"/>
          </a:xfrm>
          <a:custGeom>
            <a:avLst/>
            <a:gdLst/>
            <a:ahLst/>
            <a:cxnLst>
              <a:cxn ang="0">
                <a:pos x="135295" y="0"/>
              </a:cxn>
              <a:cxn ang="0">
                <a:pos x="2957155" y="0"/>
              </a:cxn>
              <a:cxn ang="0">
                <a:pos x="3092450" y="134938"/>
              </a:cxn>
              <a:cxn ang="0">
                <a:pos x="3092450" y="134938"/>
              </a:cxn>
              <a:cxn ang="0">
                <a:pos x="2957155" y="269875"/>
              </a:cxn>
              <a:cxn ang="0">
                <a:pos x="135295" y="269875"/>
              </a:cxn>
              <a:cxn ang="0">
                <a:pos x="0" y="134938"/>
              </a:cxn>
              <a:cxn ang="0">
                <a:pos x="0" y="134938"/>
              </a:cxn>
              <a:cxn ang="0">
                <a:pos x="135295" y="0"/>
              </a:cxn>
            </a:cxnLst>
            <a:rect l="0" t="0" r="0" b="0"/>
            <a:pathLst>
              <a:path w="320" h="28">
                <a:moveTo>
                  <a:pt x="14" y="0"/>
                </a:moveTo>
                <a:cubicBezTo>
                  <a:pt x="306" y="0"/>
                  <a:pt x="306" y="0"/>
                  <a:pt x="306" y="0"/>
                </a:cubicBezTo>
                <a:cubicBezTo>
                  <a:pt x="314" y="0"/>
                  <a:pt x="320" y="6"/>
                  <a:pt x="320" y="14"/>
                </a:cubicBezTo>
                <a:cubicBezTo>
                  <a:pt x="320" y="14"/>
                  <a:pt x="320" y="14"/>
                  <a:pt x="320" y="14"/>
                </a:cubicBezTo>
                <a:cubicBezTo>
                  <a:pt x="320" y="22"/>
                  <a:pt x="314" y="28"/>
                  <a:pt x="306" y="28"/>
                </a:cubicBezTo>
                <a:cubicBezTo>
                  <a:pt x="14" y="28"/>
                  <a:pt x="14" y="28"/>
                  <a:pt x="14" y="28"/>
                </a:cubicBezTo>
                <a:cubicBezTo>
                  <a:pt x="6" y="28"/>
                  <a:pt x="0" y="22"/>
                  <a:pt x="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6" y="0"/>
                  <a:pt x="1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 sz="900" noProof="1"/>
          </a:p>
        </p:txBody>
      </p:sp>
      <p:sp>
        <p:nvSpPr>
          <p:cNvPr id="15" name="Freeform 48"/>
          <p:cNvSpPr/>
          <p:nvPr/>
        </p:nvSpPr>
        <p:spPr>
          <a:xfrm rot="16200000">
            <a:off x="1852448" y="2895925"/>
            <a:ext cx="1029018" cy="13216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>
            <a:noFill/>
          </a:ln>
        </p:spPr>
        <p:txBody>
          <a:bodyPr lIns="67969" tIns="33983" rIns="67969" bIns="33983"/>
          <a:lstStyle/>
          <a:p>
            <a:endParaRPr lang="zh-CN" altLang="en-US" sz="1300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/>
        </p:nvSpPr>
        <p:spPr bwMode="auto">
          <a:xfrm>
            <a:off x="905768" y="3568969"/>
            <a:ext cx="361343" cy="313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5959" tIns="17979" rIns="35959" bIns="17979">
            <a:spAutoFit/>
          </a:bodyPr>
          <a:lstStyle>
            <a:lvl1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en-US" dirty="0">
                <a:solidFill>
                  <a:schemeClr val="accent3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A</a:t>
            </a:r>
          </a:p>
        </p:txBody>
      </p:sp>
      <p:sp>
        <p:nvSpPr>
          <p:cNvPr id="17" name="Text Box 10"/>
          <p:cNvSpPr txBox="1">
            <a:spLocks noChangeArrowheads="1"/>
          </p:cNvSpPr>
          <p:nvPr/>
        </p:nvSpPr>
        <p:spPr bwMode="auto">
          <a:xfrm>
            <a:off x="1332012" y="3568969"/>
            <a:ext cx="361343" cy="313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5959" tIns="17979" rIns="35959" bIns="17979">
            <a:spAutoFit/>
          </a:bodyPr>
          <a:lstStyle>
            <a:lvl1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en-US" dirty="0">
                <a:solidFill>
                  <a:schemeClr val="accent3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B</a:t>
            </a: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1757661" y="3568969"/>
            <a:ext cx="361343" cy="313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5959" tIns="17979" rIns="35959" bIns="17979">
            <a:spAutoFit/>
          </a:bodyPr>
          <a:lstStyle>
            <a:lvl1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en-US" dirty="0">
                <a:solidFill>
                  <a:schemeClr val="accent2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C</a:t>
            </a:r>
          </a:p>
        </p:txBody>
      </p:sp>
      <p:sp>
        <p:nvSpPr>
          <p:cNvPr id="19" name="Text Box 10"/>
          <p:cNvSpPr txBox="1">
            <a:spLocks noChangeArrowheads="1"/>
          </p:cNvSpPr>
          <p:nvPr/>
        </p:nvSpPr>
        <p:spPr bwMode="auto">
          <a:xfrm>
            <a:off x="2190436" y="3568969"/>
            <a:ext cx="361343" cy="313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5959" tIns="17979" rIns="35959" bIns="17979">
            <a:spAutoFit/>
          </a:bodyPr>
          <a:lstStyle>
            <a:lvl1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en-US" dirty="0">
                <a:solidFill>
                  <a:schemeClr val="accent2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D</a:t>
            </a: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3171514" y="1890110"/>
            <a:ext cx="361343" cy="313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5959" tIns="17979" rIns="35959" bIns="17979">
            <a:spAutoFit/>
          </a:bodyPr>
          <a:lstStyle>
            <a:lvl1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en-US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A</a:t>
            </a: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auto">
          <a:xfrm>
            <a:off x="5816887" y="1890110"/>
            <a:ext cx="361343" cy="313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5959" tIns="17979" rIns="35959" bIns="17979">
            <a:spAutoFit/>
          </a:bodyPr>
          <a:lstStyle>
            <a:lvl1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en-US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B</a:t>
            </a:r>
          </a:p>
        </p:txBody>
      </p:sp>
      <p:sp>
        <p:nvSpPr>
          <p:cNvPr id="22" name="Text Box 10"/>
          <p:cNvSpPr txBox="1">
            <a:spLocks noChangeArrowheads="1"/>
          </p:cNvSpPr>
          <p:nvPr/>
        </p:nvSpPr>
        <p:spPr bwMode="auto">
          <a:xfrm>
            <a:off x="3171514" y="2895730"/>
            <a:ext cx="361343" cy="313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5959" tIns="17979" rIns="35959" bIns="17979">
            <a:spAutoFit/>
          </a:bodyPr>
          <a:lstStyle>
            <a:lvl1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en-US" dirty="0">
                <a:solidFill>
                  <a:schemeClr val="accent2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C</a:t>
            </a:r>
          </a:p>
        </p:txBody>
      </p:sp>
      <p:sp>
        <p:nvSpPr>
          <p:cNvPr id="23" name="Text Box 10"/>
          <p:cNvSpPr txBox="1">
            <a:spLocks noChangeArrowheads="1"/>
          </p:cNvSpPr>
          <p:nvPr/>
        </p:nvSpPr>
        <p:spPr bwMode="auto">
          <a:xfrm>
            <a:off x="5823419" y="2895730"/>
            <a:ext cx="361343" cy="313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5959" tIns="17979" rIns="35959" bIns="17979">
            <a:spAutoFit/>
          </a:bodyPr>
          <a:lstStyle>
            <a:lvl1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defTabSz="108712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defTabSz="108712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en-US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D</a:t>
            </a:r>
          </a:p>
        </p:txBody>
      </p:sp>
      <p:sp>
        <p:nvSpPr>
          <p:cNvPr id="24" name="矩形 57"/>
          <p:cNvSpPr>
            <a:spLocks noChangeArrowheads="1"/>
          </p:cNvSpPr>
          <p:nvPr/>
        </p:nvSpPr>
        <p:spPr bwMode="auto">
          <a:xfrm>
            <a:off x="3476988" y="1918884"/>
            <a:ext cx="135136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/>
          <a:p>
            <a:pPr algn="dist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矢量与栅格</a:t>
            </a:r>
            <a:endParaRPr lang="en-US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文本框 40"/>
          <p:cNvSpPr txBox="1"/>
          <p:nvPr/>
        </p:nvSpPr>
        <p:spPr>
          <a:xfrm>
            <a:off x="3171514" y="2163248"/>
            <a:ext cx="2414813" cy="692497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根据数据组织结构方式的不同而划分的两类数据。</a:t>
            </a:r>
            <a:endParaRPr lang="en-US" altLang="zh-CN" sz="900" noProof="1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栅格</a:t>
            </a:r>
            <a:r>
              <a:rPr lang="en-US" altLang="zh-CN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最小单元是像素。矢量</a:t>
            </a:r>
            <a:r>
              <a:rPr lang="en-US" altLang="zh-CN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最小单元是点</a:t>
            </a:r>
            <a:r>
              <a:rPr lang="en-US" altLang="zh-CN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.</a:t>
            </a:r>
            <a:endParaRPr lang="zh-CN" altLang="en-US" sz="900" noProof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矩形 57"/>
          <p:cNvSpPr>
            <a:spLocks noChangeArrowheads="1"/>
          </p:cNvSpPr>
          <p:nvPr/>
        </p:nvSpPr>
        <p:spPr bwMode="auto">
          <a:xfrm>
            <a:off x="6128892" y="1918884"/>
            <a:ext cx="1351360" cy="2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/>
          <a:p>
            <a:pPr algn="dist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栅格切片</a:t>
            </a:r>
            <a:endParaRPr lang="en-US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文本框 40"/>
          <p:cNvSpPr txBox="1"/>
          <p:nvPr/>
        </p:nvSpPr>
        <p:spPr>
          <a:xfrm>
            <a:off x="5823419" y="2163248"/>
            <a:ext cx="2414813" cy="276999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通过缓存切片使地图数据浏览体验更顺畅。</a:t>
            </a:r>
            <a:endParaRPr lang="zh-CN" altLang="en-US" sz="900" noProof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矩形 57"/>
          <p:cNvSpPr>
            <a:spLocks noChangeArrowheads="1"/>
          </p:cNvSpPr>
          <p:nvPr/>
        </p:nvSpPr>
        <p:spPr bwMode="auto">
          <a:xfrm>
            <a:off x="3476988" y="2925924"/>
            <a:ext cx="135136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/>
          <a:p>
            <a:pPr algn="dist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栅格切片缺点</a:t>
            </a:r>
            <a:endParaRPr lang="en-US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文本框 40"/>
          <p:cNvSpPr txBox="1"/>
          <p:nvPr/>
        </p:nvSpPr>
        <p:spPr>
          <a:xfrm>
            <a:off x="3171514" y="3170288"/>
            <a:ext cx="2414813" cy="484748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地图数据一次渲染，无法修改</a:t>
            </a:r>
            <a:endParaRPr lang="en-US" altLang="zh-CN" sz="900" noProof="1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无交互能力</a:t>
            </a:r>
            <a:endParaRPr lang="zh-CN" altLang="en-US" sz="900" noProof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矩形 57"/>
          <p:cNvSpPr>
            <a:spLocks noChangeArrowheads="1"/>
          </p:cNvSpPr>
          <p:nvPr/>
        </p:nvSpPr>
        <p:spPr bwMode="auto">
          <a:xfrm>
            <a:off x="6128892" y="2925924"/>
            <a:ext cx="1351360" cy="2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/>
          <a:p>
            <a:pPr algn="dist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矢量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+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切片</a:t>
            </a:r>
            <a:endParaRPr lang="en-US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文本框 40"/>
          <p:cNvSpPr txBox="1"/>
          <p:nvPr/>
        </p:nvSpPr>
        <p:spPr>
          <a:xfrm>
            <a:off x="5823419" y="3170288"/>
            <a:ext cx="2414813" cy="900246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前端缓存切片，提高地图使用体验</a:t>
            </a:r>
            <a:endParaRPr lang="en-US" altLang="zh-CN" sz="900" noProof="1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以要素为单位管理，加强细节把控</a:t>
            </a:r>
            <a:endParaRPr lang="en-US" altLang="zh-CN" sz="900" noProof="1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数据动态修改，数据实时性</a:t>
            </a:r>
            <a:endParaRPr lang="en-US" altLang="zh-CN" sz="900" noProof="1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noProof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速度更快，体积更小，高分屏显示更好</a:t>
            </a:r>
            <a:endParaRPr lang="zh-CN" altLang="en-US" sz="900" noProof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="" xmlns:a16="http://schemas.microsoft.com/office/drawing/2014/main" id="{3F63401F-D56E-466D-BB7E-F79602B8717F}"/>
              </a:ext>
            </a:extLst>
          </p:cNvPr>
          <p:cNvSpPr txBox="1"/>
          <p:nvPr/>
        </p:nvSpPr>
        <p:spPr>
          <a:xfrm>
            <a:off x="3887924" y="526005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</a:rPr>
              <a:t>矢量切片</a:t>
            </a:r>
            <a:endParaRPr lang="en-US" altLang="zh-CN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93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C131EA84-36A2-4178-82D3-8FC3D87D99BE}"/>
              </a:ext>
            </a:extLst>
          </p:cNvPr>
          <p:cNvSpPr txBox="1"/>
          <p:nvPr/>
        </p:nvSpPr>
        <p:spPr>
          <a:xfrm>
            <a:off x="3051807" y="188206"/>
            <a:ext cx="30403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err="1"/>
              <a:t>AGSArcGISVectorTiledLayer</a:t>
            </a:r>
            <a:endParaRPr lang="en-US" altLang="zh-CN" sz="2000" dirty="0">
              <a:solidFill>
                <a:schemeClr val="accent1"/>
              </a:solidFill>
            </a:endParaRPr>
          </a:p>
        </p:txBody>
      </p:sp>
      <p:sp>
        <p:nvSpPr>
          <p:cNvPr id="21" name="矩形 2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>
            <a:extLst>
              <a:ext uri="{FF2B5EF4-FFF2-40B4-BE49-F238E27FC236}">
                <a16:creationId xmlns="" xmlns:a16="http://schemas.microsoft.com/office/drawing/2014/main" id="{A021E75D-EE52-46E6-BA53-85F104C0280F}"/>
              </a:ext>
            </a:extLst>
          </p:cNvPr>
          <p:cNvSpPr/>
          <p:nvPr/>
        </p:nvSpPr>
        <p:spPr>
          <a:xfrm>
            <a:off x="2898235" y="527637"/>
            <a:ext cx="334752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800" dirty="0" smtClean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基于</a:t>
            </a:r>
            <a:r>
              <a:rPr lang="en-US" altLang="zh-CN" sz="800" dirty="0" smtClean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ArcGIS-iOS-sdk-100.1</a:t>
            </a:r>
            <a:r>
              <a:rPr lang="zh-CN" altLang="en-US" sz="800" dirty="0" smtClean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的矢量切片使用</a:t>
            </a:r>
            <a:endParaRPr lang="zh-CN" altLang="en-US" sz="8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628" y="742319"/>
            <a:ext cx="7306828" cy="416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41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="" xmlns:a16="http://schemas.microsoft.com/office/drawing/2014/main" id="{DF3C1C41-8A1D-4B13-8B1E-9F1123EE3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44525" y="0"/>
            <a:ext cx="4954421" cy="5145088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="" xmlns:a16="http://schemas.microsoft.com/office/drawing/2014/main" id="{478D4594-C368-45A4-9FA1-F78A5F268C85}"/>
              </a:ext>
            </a:extLst>
          </p:cNvPr>
          <p:cNvSpPr/>
          <p:nvPr/>
        </p:nvSpPr>
        <p:spPr>
          <a:xfrm>
            <a:off x="3991320" y="2356520"/>
            <a:ext cx="2056843" cy="94443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500" dirty="0" smtClean="0">
                <a:solidFill>
                  <a:schemeClr val="accent2">
                    <a:lumMod val="75000"/>
                  </a:schemeClr>
                </a:solidFill>
              </a:rPr>
              <a:t>MMPK</a:t>
            </a:r>
            <a:endParaRPr lang="zh-CN" altLang="en-US" sz="45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1C505F29-25FC-452A-A34A-EF1902F4C364}"/>
              </a:ext>
            </a:extLst>
          </p:cNvPr>
          <p:cNvSpPr txBox="1"/>
          <p:nvPr/>
        </p:nvSpPr>
        <p:spPr>
          <a:xfrm>
            <a:off x="3887924" y="3580656"/>
            <a:ext cx="230063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300" dirty="0" smtClean="0">
                <a:solidFill>
                  <a:schemeClr val="accent2">
                    <a:lumMod val="75000"/>
                  </a:schemeClr>
                </a:solidFill>
              </a:rPr>
              <a:t>移动地图包</a:t>
            </a:r>
            <a:endParaRPr lang="en-US" altLang="zh-CN" sz="33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1" name="矩形 2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>
            <a:extLst>
              <a:ext uri="{FF2B5EF4-FFF2-40B4-BE49-F238E27FC236}">
                <a16:creationId xmlns="" xmlns:a16="http://schemas.microsoft.com/office/drawing/2014/main" id="{8398D907-C549-4A95-B7F4-6F5B6262B83C}"/>
              </a:ext>
            </a:extLst>
          </p:cNvPr>
          <p:cNvSpPr/>
          <p:nvPr/>
        </p:nvSpPr>
        <p:spPr>
          <a:xfrm>
            <a:off x="3946422" y="4211069"/>
            <a:ext cx="451688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包括地图符号、位置搜索、方向等要素</a:t>
            </a:r>
            <a:r>
              <a:rPr lang="zh-CN" altLang="en-US" sz="1050" dirty="0" smtClean="0"/>
              <a:t>。将</a:t>
            </a:r>
            <a:r>
              <a:rPr lang="zh-CN" altLang="en-US" sz="1050" dirty="0"/>
              <a:t>离线地图包使用</a:t>
            </a:r>
            <a:r>
              <a:rPr lang="en-US" altLang="zh-CN" sz="1050" dirty="0"/>
              <a:t>Runtime</a:t>
            </a:r>
            <a:r>
              <a:rPr lang="zh-CN" altLang="en-US" sz="1050" dirty="0"/>
              <a:t>加载到移动设备中使用</a:t>
            </a:r>
            <a:endParaRPr lang="zh-CN" altLang="en-US" sz="105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88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682"/>
          <p:cNvSpPr>
            <a:spLocks noChangeArrowheads="1"/>
          </p:cNvSpPr>
          <p:nvPr/>
        </p:nvSpPr>
        <p:spPr bwMode="auto">
          <a:xfrm>
            <a:off x="945739" y="2542377"/>
            <a:ext cx="893763" cy="584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2" tIns="45721" rIns="91442" bIns="45721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sz="3199" dirty="0">
                <a:solidFill>
                  <a:schemeClr val="bg1"/>
                </a:solidFill>
                <a:sym typeface="Calibri" pitchFamily="34" charset="0"/>
              </a:rPr>
              <a:t>20%</a:t>
            </a:r>
            <a:endParaRPr lang="zh-CN" altLang="en-US" sz="3199" dirty="0">
              <a:solidFill>
                <a:schemeClr val="bg1"/>
              </a:solidFill>
              <a:sym typeface="Calibri" pitchFamily="34" charset="0"/>
            </a:endParaRPr>
          </a:p>
        </p:txBody>
      </p:sp>
      <p:sp>
        <p:nvSpPr>
          <p:cNvPr id="36" name="TextBox 682"/>
          <p:cNvSpPr>
            <a:spLocks noChangeArrowheads="1"/>
          </p:cNvSpPr>
          <p:nvPr/>
        </p:nvSpPr>
        <p:spPr bwMode="auto">
          <a:xfrm>
            <a:off x="2191927" y="1800914"/>
            <a:ext cx="895350" cy="584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2" tIns="45721" rIns="91442" bIns="45721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sz="3199" dirty="0">
                <a:solidFill>
                  <a:schemeClr val="bg1"/>
                </a:solidFill>
                <a:sym typeface="Calibri" pitchFamily="34" charset="0"/>
              </a:rPr>
              <a:t>47%</a:t>
            </a:r>
            <a:endParaRPr lang="zh-CN" altLang="en-US" sz="3199" dirty="0">
              <a:solidFill>
                <a:schemeClr val="bg1"/>
              </a:solidFill>
              <a:sym typeface="Calibri" pitchFamily="34" charset="0"/>
            </a:endParaRPr>
          </a:p>
        </p:txBody>
      </p:sp>
      <p:sp>
        <p:nvSpPr>
          <p:cNvPr id="37" name="TextBox 682"/>
          <p:cNvSpPr>
            <a:spLocks noChangeArrowheads="1"/>
          </p:cNvSpPr>
          <p:nvPr/>
        </p:nvSpPr>
        <p:spPr bwMode="auto">
          <a:xfrm>
            <a:off x="2199865" y="3242558"/>
            <a:ext cx="893763" cy="584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2" tIns="45721" rIns="91442" bIns="45721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sz="3199" dirty="0">
                <a:solidFill>
                  <a:schemeClr val="bg1"/>
                </a:solidFill>
                <a:sym typeface="Calibri" pitchFamily="34" charset="0"/>
              </a:rPr>
              <a:t>33%</a:t>
            </a:r>
            <a:endParaRPr lang="zh-CN" altLang="en-US" sz="3199" dirty="0">
              <a:solidFill>
                <a:schemeClr val="bg1"/>
              </a:solidFill>
              <a:sym typeface="Calibri" pitchFamily="34" charset="0"/>
            </a:endParaRPr>
          </a:p>
        </p:txBody>
      </p:sp>
      <p:sp>
        <p:nvSpPr>
          <p:cNvPr id="38" name="TextBox 682"/>
          <p:cNvSpPr>
            <a:spLocks noChangeArrowheads="1"/>
          </p:cNvSpPr>
          <p:nvPr/>
        </p:nvSpPr>
        <p:spPr bwMode="auto">
          <a:xfrm>
            <a:off x="3496853" y="2548728"/>
            <a:ext cx="895350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2" tIns="45721" rIns="91442" bIns="45721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sz="3199" dirty="0">
                <a:solidFill>
                  <a:schemeClr val="bg1"/>
                </a:solidFill>
                <a:sym typeface="Calibri" pitchFamily="34" charset="0"/>
              </a:rPr>
              <a:t>75%</a:t>
            </a:r>
            <a:endParaRPr lang="zh-CN" altLang="en-US" sz="3199" dirty="0">
              <a:solidFill>
                <a:schemeClr val="bg1"/>
              </a:solidFill>
              <a:sym typeface="Calibri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0A0F4DA9-1766-447C-AEFB-DE11705F25EA}"/>
              </a:ext>
            </a:extLst>
          </p:cNvPr>
          <p:cNvSpPr txBox="1"/>
          <p:nvPr/>
        </p:nvSpPr>
        <p:spPr>
          <a:xfrm>
            <a:off x="3237728" y="188206"/>
            <a:ext cx="2668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err="1" smtClean="0">
                <a:solidFill>
                  <a:schemeClr val="accent1"/>
                </a:solidFill>
              </a:rPr>
              <a:t>AGSMobileMapPackage</a:t>
            </a:r>
            <a:endParaRPr lang="en-US" altLang="zh-CN" sz="2000" dirty="0">
              <a:solidFill>
                <a:schemeClr val="accent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366" y="588316"/>
            <a:ext cx="6963432" cy="428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59658"/>
      </p:ext>
    </p:extLst>
  </p:cSld>
  <p:clrMapOvr>
    <a:masterClrMapping/>
  </p:clrMapOvr>
  <p:transition spd="slow" advClick="0" advTm="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</p:bldLst>
  </p:timing>
</p:sld>
</file>

<file path=ppt/theme/theme1.xml><?xml version="1.0" encoding="utf-8"?>
<a:theme xmlns:a="http://schemas.openxmlformats.org/drawingml/2006/main" name="Office 主题">
  <a:themeElements>
    <a:clrScheme name="自定义 82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077A5"/>
      </a:accent1>
      <a:accent2>
        <a:srgbClr val="7F7F7F"/>
      </a:accent2>
      <a:accent3>
        <a:srgbClr val="4077A5"/>
      </a:accent3>
      <a:accent4>
        <a:srgbClr val="7F7F7F"/>
      </a:accent4>
      <a:accent5>
        <a:srgbClr val="4077A5"/>
      </a:accent5>
      <a:accent6>
        <a:srgbClr val="7F7F7F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478</Words>
  <Application>Microsoft Macintosh PowerPoint</Application>
  <PresentationFormat>自定义</PresentationFormat>
  <Paragraphs>103</Paragraphs>
  <Slides>13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Adobe Arabic</vt:lpstr>
      <vt:lpstr>Calibri</vt:lpstr>
      <vt:lpstr>FontAwesome</vt:lpstr>
      <vt:lpstr>Impact</vt:lpstr>
      <vt:lpstr>方正兰亭细黑_GBK</vt:lpstr>
      <vt:lpstr>方正兰亭中黑_GBK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kevin刘匠</dc:creator>
  <cp:keywords>www.51pptmoban.com</cp:keywords>
  <cp:lastModifiedBy>Microsoft Office 用户</cp:lastModifiedBy>
  <cp:revision>159</cp:revision>
  <dcterms:created xsi:type="dcterms:W3CDTF">2017-06-17T13:16:52Z</dcterms:created>
  <dcterms:modified xsi:type="dcterms:W3CDTF">2017-08-11T06:15:48Z</dcterms:modified>
</cp:coreProperties>
</file>

<file path=docProps/thumbnail.jpeg>
</file>